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8" r:id="rId2"/>
    <p:sldId id="259" r:id="rId3"/>
    <p:sldId id="260" r:id="rId4"/>
    <p:sldId id="280" r:id="rId5"/>
    <p:sldId id="281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1FED724-7EAB-49AA-8166-EA86AA24155A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2024-11-25</a:t>
            </a:fld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ko-KR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altLang="ko-KR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png>
</file>

<file path=ppt/media/image5.jpe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1A01E71-53EF-4E12-85BA-9336CFA2A0EB}" type="datetime1">
              <a:rPr lang="ko-KR" altLang="en-US" smtClean="0"/>
              <a:pPr/>
              <a:t>2024-11-25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ED491D0-8E1B-49C7-849B-A28568D94497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7615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  <p:sp>
        <p:nvSpPr>
          <p:cNvPr id="11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302553F-66A9-482B-8240-938A71E1ACC0}" type="datetime1">
              <a:rPr lang="ko-KR" altLang="en-US" smtClean="0"/>
              <a:pPr/>
              <a:t>2024-11-25</a:t>
            </a:fld>
            <a:endParaRPr lang="ko-KR" altLang="en-US" dirty="0"/>
          </a:p>
        </p:txBody>
      </p:sp>
      <p:sp>
        <p:nvSpPr>
          <p:cNvPr id="12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CD700F-C02A-478C-8748-561E856597B6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4ADEB7D-C4FA-42C3-B4FA-F71DFE56B3B9}" type="datetime1">
              <a:rPr lang="ko-KR" altLang="en-US" smtClean="0"/>
              <a:pPr/>
              <a:t>2024-11-25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05A544-3981-4A86-BD9C-05CF04EBAA17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F6FF322-F0A7-4311-83C0-27788F51AA6C}" type="datetime1">
              <a:rPr lang="ko-KR" altLang="en-US" smtClean="0"/>
              <a:pPr/>
              <a:t>2024-11-25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33F9A9-EFAB-4F35-9C90-5766FFC07096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D6BB1F-1BF3-4D7E-983B-001FC0CF6758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413C6-2020-455E-884B-ACBD3B5644B6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98925-BA3E-45DD-A43F-144AA7E01E4E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내용 개체 틀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C1B71-93A0-44A5-851C-82A05048C19C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CB50F2-BCB1-4BB6-B58F-FBB2E744F387}" type="datetime1">
              <a:rPr lang="ko-KR" altLang="en-US" smtClean="0"/>
              <a:t>2024-11-25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  <a:p>
            <a:pPr lvl="5" rtl="0"/>
            <a:r>
              <a:rPr lang="ko-KR" altLang="en-US" noProof="0" dirty="0"/>
              <a:t>여섯째 수준</a:t>
            </a:r>
          </a:p>
          <a:p>
            <a:pPr lvl="6" rtl="0"/>
            <a:r>
              <a:rPr lang="ko-KR" altLang="en-US" noProof="0" dirty="0"/>
              <a:t>일곱째 수준</a:t>
            </a:r>
          </a:p>
          <a:p>
            <a:pPr lvl="7" rtl="0"/>
            <a:r>
              <a:rPr lang="ko-KR" altLang="en-US" noProof="0" dirty="0"/>
              <a:t>여덟째 수준</a:t>
            </a:r>
          </a:p>
          <a:p>
            <a:pPr lvl="8" rtl="0"/>
            <a:r>
              <a:rPr lang="ko-KR" altLang="en-US" noProof="0" dirty="0"/>
              <a:t>아홉째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8EB83EC-3A4C-4316-AC9B-062DC315BD88}" type="datetime1">
              <a:rPr lang="ko-KR" altLang="en-US" noProof="0" smtClean="0"/>
              <a:t>2024-11-25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6pPr>
      <a:lvl7pPr marL="29718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7pPr>
      <a:lvl8pPr marL="34290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8pPr>
      <a:lvl9pPr marL="3886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cfq6SfmIro?feature=oembe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-vLT2a8hlM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/>
              <a:t>인간과 철학</a:t>
            </a:r>
            <a:endParaRPr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담당교수 강지은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058A9-BD96-422F-991B-A7D436EA7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이중 결과의 원리</a:t>
            </a:r>
            <a:r>
              <a:rPr lang="en-US" altLang="ko-KR" dirty="0"/>
              <a:t>Principle of double effect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28071F-E7C1-49DD-B692-E6A3B2975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생명</a:t>
            </a:r>
            <a:r>
              <a:rPr lang="en-US" altLang="ko-KR" dirty="0"/>
              <a:t>, </a:t>
            </a:r>
            <a:r>
              <a:rPr lang="ko-KR" altLang="en-US" dirty="0"/>
              <a:t>의료 윤리 영역에서 빼놓을 수 없는 검토 주제가 있는데 그것은 </a:t>
            </a:r>
            <a:r>
              <a:rPr lang="en-US" altLang="ko-KR" dirty="0"/>
              <a:t>‘</a:t>
            </a:r>
            <a:r>
              <a:rPr lang="ko-KR" altLang="en-US" dirty="0"/>
              <a:t>이중결과</a:t>
            </a:r>
            <a:r>
              <a:rPr lang="en-US" altLang="ko-KR" dirty="0"/>
              <a:t>(</a:t>
            </a:r>
            <a:r>
              <a:rPr lang="ko-KR" altLang="en-US" dirty="0"/>
              <a:t>효과</a:t>
            </a:r>
            <a:r>
              <a:rPr lang="en-US" altLang="ko-KR" dirty="0"/>
              <a:t>)</a:t>
            </a:r>
            <a:r>
              <a:rPr lang="ko-KR" altLang="en-US" dirty="0"/>
              <a:t>의 원리</a:t>
            </a:r>
            <a:r>
              <a:rPr lang="en-US" altLang="ko-KR" dirty="0"/>
              <a:t>’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이것은 단지 결과만을 가지고 행위가 도덕적인지를 판단할 수 없다는 논리를 뒷받침한다</a:t>
            </a:r>
            <a:r>
              <a:rPr lang="en-US" altLang="ko-KR" dirty="0"/>
              <a:t>. </a:t>
            </a:r>
            <a:r>
              <a:rPr lang="ko-KR" altLang="en-US" dirty="0"/>
              <a:t>즉 행위의 의도를 포함해서 행위가 이루어지는 조건들이 행위의 도덕성을 판단하는 데에도 적용되어야 한다는 주장이다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자연법이란 실정법이 확립되기 이전에 보편적으로 존재하는 법규범을 말하는데</a:t>
            </a:r>
            <a:r>
              <a:rPr lang="en-US" altLang="ko-KR" dirty="0"/>
              <a:t>, </a:t>
            </a:r>
            <a:r>
              <a:rPr lang="ko-KR" altLang="en-US" dirty="0"/>
              <a:t>이것의 원천이 되는 것은 신법</a:t>
            </a:r>
            <a:r>
              <a:rPr lang="en-US" altLang="ko-KR" dirty="0"/>
              <a:t>(</a:t>
            </a:r>
            <a:r>
              <a:rPr lang="ko-KR" altLang="en-US" dirty="0"/>
              <a:t>신의 법칙</a:t>
            </a:r>
            <a:r>
              <a:rPr lang="en-US" altLang="ko-KR" dirty="0"/>
              <a:t>)</a:t>
            </a:r>
            <a:r>
              <a:rPr lang="ko-KR" altLang="en-US" dirty="0"/>
              <a:t>이나 우주 질서</a:t>
            </a:r>
            <a:r>
              <a:rPr lang="en-US" altLang="ko-KR" dirty="0"/>
              <a:t>, </a:t>
            </a:r>
            <a:r>
              <a:rPr lang="ko-KR" altLang="en-US" dirty="0"/>
              <a:t>인간의 본성 같은 것들이다</a:t>
            </a:r>
            <a:r>
              <a:rPr lang="en-US" altLang="ko-KR" dirty="0"/>
              <a:t>. </a:t>
            </a:r>
            <a:r>
              <a:rPr lang="ko-KR" altLang="en-US" dirty="0"/>
              <a:t>따라서 어떤 행동에 대한 선</a:t>
            </a:r>
            <a:r>
              <a:rPr lang="en-US" altLang="ko-KR" dirty="0"/>
              <a:t>, </a:t>
            </a:r>
            <a:r>
              <a:rPr lang="ko-KR" altLang="en-US" dirty="0"/>
              <a:t>악의 판단은 자연법을 </a:t>
            </a:r>
            <a:r>
              <a:rPr lang="ko-KR" altLang="en-US" dirty="0" err="1"/>
              <a:t>준수하는지의</a:t>
            </a:r>
            <a:r>
              <a:rPr lang="ko-KR" altLang="en-US" dirty="0"/>
              <a:t> 여부에 달려 있다</a:t>
            </a:r>
            <a:r>
              <a:rPr lang="en-US" altLang="ko-KR" dirty="0"/>
              <a:t>. </a:t>
            </a:r>
            <a:r>
              <a:rPr lang="ko-KR" altLang="en-US" dirty="0"/>
              <a:t>특히 중세 토마스 </a:t>
            </a:r>
            <a:r>
              <a:rPr lang="ko-KR" altLang="en-US" dirty="0" err="1"/>
              <a:t>아퀴나스에</a:t>
            </a:r>
            <a:r>
              <a:rPr lang="ko-KR" altLang="en-US" dirty="0"/>
              <a:t> 의하면</a:t>
            </a:r>
            <a:r>
              <a:rPr lang="en-US" altLang="ko-KR" dirty="0"/>
              <a:t>, </a:t>
            </a:r>
            <a:r>
              <a:rPr lang="ko-KR" altLang="en-US" dirty="0"/>
              <a:t>인간은 이성을 통해 윤리 원칙들을 파악할 수 있는 존재이다</a:t>
            </a:r>
            <a:r>
              <a:rPr lang="en-US" altLang="ko-KR" dirty="0"/>
              <a:t>. </a:t>
            </a:r>
            <a:r>
              <a:rPr lang="ko-KR" altLang="en-US" dirty="0"/>
              <a:t>즉 인간은 신의 영원한 법칙을 반영하는 자연법의 제</a:t>
            </a:r>
            <a:r>
              <a:rPr lang="en-US" altLang="ko-KR" dirty="0"/>
              <a:t>1</a:t>
            </a:r>
            <a:r>
              <a:rPr lang="ko-KR" altLang="en-US" dirty="0"/>
              <a:t>원리인 </a:t>
            </a:r>
            <a:r>
              <a:rPr lang="en-US" altLang="ko-KR" dirty="0"/>
              <a:t>‘</a:t>
            </a:r>
            <a:r>
              <a:rPr lang="ko-KR" altLang="en-US" dirty="0"/>
              <a:t>선은 행하고</a:t>
            </a:r>
            <a:r>
              <a:rPr lang="en-US" altLang="ko-KR" dirty="0"/>
              <a:t>, </a:t>
            </a:r>
            <a:r>
              <a:rPr lang="ko-KR" altLang="en-US" dirty="0"/>
              <a:t>악은 피하라를 </a:t>
            </a:r>
            <a:r>
              <a:rPr lang="en-US" altLang="ko-KR" dirty="0"/>
              <a:t>‘</a:t>
            </a:r>
            <a:r>
              <a:rPr lang="ko-KR" altLang="en-US" dirty="0"/>
              <a:t>도덕적 직관</a:t>
            </a:r>
            <a:r>
              <a:rPr lang="en-US" altLang="ko-KR" dirty="0"/>
              <a:t>’</a:t>
            </a:r>
            <a:r>
              <a:rPr lang="ko-KR" altLang="en-US" dirty="0"/>
              <a:t>을 통해 파악할 수 있는 능력을 지닌 존재이다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675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747367-D87B-4C64-974A-B60F0CC59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8DA90-047C-428E-A19D-84FDC52DB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그런데 악을 피하고 선을 추구하라는 자연법이 경우에 따라 선한 결과를 의도했음에도 불구하고</a:t>
            </a:r>
            <a:r>
              <a:rPr lang="en-US" altLang="ko-KR" dirty="0"/>
              <a:t>, </a:t>
            </a:r>
            <a:r>
              <a:rPr lang="ko-KR" altLang="en-US" dirty="0"/>
              <a:t>좋은 결과와 나쁜 결과를 함께 일으키는 경우도 있다</a:t>
            </a:r>
            <a:r>
              <a:rPr lang="en-US" altLang="ko-KR" dirty="0"/>
              <a:t>. </a:t>
            </a:r>
            <a:r>
              <a:rPr lang="ko-KR" altLang="en-US" dirty="0"/>
              <a:t>이 때문에 선한 의도에도 불구하고 악한 결과에 대한 염려 때문에 갈등</a:t>
            </a:r>
            <a:r>
              <a:rPr lang="en-US" altLang="ko-KR" dirty="0"/>
              <a:t>(</a:t>
            </a:r>
            <a:r>
              <a:rPr lang="ko-KR" altLang="en-US" dirty="0"/>
              <a:t>딜레마</a:t>
            </a:r>
            <a:r>
              <a:rPr lang="en-US" altLang="ko-KR" dirty="0"/>
              <a:t>)</a:t>
            </a:r>
            <a:r>
              <a:rPr lang="ko-KR" altLang="en-US" dirty="0"/>
              <a:t>을 겪게 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이런 갈등 문제를 해결하기 위해 마련한 것이 </a:t>
            </a:r>
            <a:r>
              <a:rPr lang="en-US" altLang="ko-KR" dirty="0"/>
              <a:t>‘</a:t>
            </a:r>
            <a:r>
              <a:rPr lang="ko-KR" altLang="en-US" dirty="0"/>
              <a:t>이중 결과의 원리</a:t>
            </a:r>
            <a:r>
              <a:rPr lang="en-US" altLang="ko-KR" dirty="0"/>
              <a:t>’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이 원리는 행위의 의도에 주목해 선한 의도만을 지닐 경우</a:t>
            </a:r>
            <a:r>
              <a:rPr lang="en-US" altLang="ko-KR" dirty="0"/>
              <a:t>, </a:t>
            </a:r>
            <a:r>
              <a:rPr lang="ko-KR" altLang="en-US" dirty="0"/>
              <a:t>간접적으로 의도한 것은 아니지만 악한 결과</a:t>
            </a:r>
            <a:r>
              <a:rPr lang="en-US" altLang="ko-KR" dirty="0"/>
              <a:t>(</a:t>
            </a:r>
            <a:r>
              <a:rPr lang="ko-KR" altLang="en-US" dirty="0"/>
              <a:t>효과</a:t>
            </a:r>
            <a:r>
              <a:rPr lang="en-US" altLang="ko-KR" dirty="0"/>
              <a:t>)</a:t>
            </a:r>
            <a:r>
              <a:rPr lang="ko-KR" altLang="en-US" dirty="0"/>
              <a:t>가 발생하더라도 이러한 행위는 허용된다는 원칙이다</a:t>
            </a:r>
            <a:r>
              <a:rPr lang="en-US" altLang="ko-KR" dirty="0"/>
              <a:t>. </a:t>
            </a:r>
            <a:r>
              <a:rPr lang="ko-KR" altLang="en-US" dirty="0"/>
              <a:t>이에 따른 다음과 같은 조건들을 충족할 대</a:t>
            </a:r>
            <a:r>
              <a:rPr lang="en-US" altLang="ko-KR" dirty="0"/>
              <a:t>, </a:t>
            </a:r>
            <a:r>
              <a:rPr lang="ko-KR" altLang="en-US" dirty="0"/>
              <a:t>그 행위는 허용된다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조건</a:t>
            </a:r>
            <a:r>
              <a:rPr lang="en-US" altLang="ko-KR" dirty="0"/>
              <a:t>1. </a:t>
            </a:r>
            <a:r>
              <a:rPr lang="ko-KR" altLang="en-US" dirty="0"/>
              <a:t>행위 자체가 도덕적으로 선하거나 중립적이어야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조건</a:t>
            </a:r>
            <a:r>
              <a:rPr lang="en-US" altLang="ko-KR" dirty="0"/>
              <a:t>2. </a:t>
            </a:r>
            <a:r>
              <a:rPr lang="ko-KR" altLang="en-US" dirty="0"/>
              <a:t>악한 결과는 선한 결과를 얻기 위한 </a:t>
            </a:r>
            <a:r>
              <a:rPr lang="ko-KR" altLang="en-US" dirty="0" err="1"/>
              <a:t>수단이어서는</a:t>
            </a:r>
            <a:r>
              <a:rPr lang="ko-KR" altLang="en-US" dirty="0"/>
              <a:t> 안 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조건</a:t>
            </a:r>
            <a:r>
              <a:rPr lang="en-US" altLang="ko-KR" dirty="0"/>
              <a:t>3. </a:t>
            </a:r>
            <a:r>
              <a:rPr lang="ko-KR" altLang="en-US" dirty="0"/>
              <a:t>행위의 동기는 선한 결과가 이루어지도록 하기 위한 것이어야만 한다</a:t>
            </a:r>
            <a:r>
              <a:rPr lang="en-US" altLang="ko-KR" dirty="0"/>
              <a:t>. </a:t>
            </a:r>
            <a:r>
              <a:rPr lang="ko-KR" altLang="en-US" dirty="0"/>
              <a:t>나쁜 결과는 의도하지 않은 결과이다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조건</a:t>
            </a:r>
            <a:r>
              <a:rPr lang="en-US" altLang="ko-KR" dirty="0"/>
              <a:t>4. </a:t>
            </a:r>
            <a:r>
              <a:rPr lang="ko-KR" altLang="en-US" dirty="0"/>
              <a:t>선한 결과는 그 중요성이 최소한 악한 결과와 동등하거나 그 이상이어야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036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400D0-DD0D-4D98-A21E-F071BB755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5C7B20-C496-46B6-A351-E654BD313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악을 피하고</a:t>
            </a:r>
            <a:r>
              <a:rPr lang="en-US" altLang="ko-KR" dirty="0"/>
              <a:t>, </a:t>
            </a:r>
            <a:r>
              <a:rPr lang="ko-KR" altLang="en-US" dirty="0"/>
              <a:t>선을 추구하라는 자연법을 생명</a:t>
            </a:r>
            <a:r>
              <a:rPr lang="en-US" altLang="ko-KR" dirty="0"/>
              <a:t>, </a:t>
            </a:r>
            <a:r>
              <a:rPr lang="ko-KR" altLang="en-US" dirty="0"/>
              <a:t>의료 윤리에 적용한다면</a:t>
            </a:r>
            <a:r>
              <a:rPr lang="en-US" altLang="ko-KR" dirty="0"/>
              <a:t>, </a:t>
            </a:r>
            <a:r>
              <a:rPr lang="ko-KR" altLang="en-US" dirty="0"/>
              <a:t>자살은 </a:t>
            </a:r>
            <a:r>
              <a:rPr lang="en-US" altLang="ko-KR" dirty="0"/>
              <a:t>‘</a:t>
            </a:r>
            <a:r>
              <a:rPr lang="ko-KR" altLang="en-US" dirty="0"/>
              <a:t>생명 또는 자기 보존의 원칙</a:t>
            </a:r>
            <a:r>
              <a:rPr lang="en-US" altLang="ko-KR" dirty="0"/>
              <a:t>’</a:t>
            </a:r>
            <a:r>
              <a:rPr lang="ko-KR" altLang="en-US" dirty="0"/>
              <a:t>에 어긋나기 때문에 정당화할 수 없다</a:t>
            </a:r>
            <a:r>
              <a:rPr lang="en-US" altLang="ko-KR" dirty="0"/>
              <a:t>. </a:t>
            </a:r>
            <a:r>
              <a:rPr lang="ko-KR" altLang="en-US" dirty="0"/>
              <a:t>즉 자살은 도덕적 정당화가 불가능하다</a:t>
            </a:r>
            <a:r>
              <a:rPr lang="en-US" altLang="ko-KR" dirty="0"/>
              <a:t>. </a:t>
            </a:r>
            <a:r>
              <a:rPr lang="ko-KR" altLang="en-US" dirty="0"/>
              <a:t>신의 피조물인 생명은 신에 의해 절대적 가치를 지니기 때문에 인간이 결정해야 할 몫이 아니다</a:t>
            </a:r>
            <a:r>
              <a:rPr lang="en-US" altLang="ko-KR" dirty="0"/>
              <a:t>. </a:t>
            </a:r>
            <a:r>
              <a:rPr lang="ko-KR" altLang="en-US" dirty="0"/>
              <a:t>마찬가지로 안락사 또한 원칙적으로 도덕적인 정당화가 불가능하다</a:t>
            </a:r>
            <a:r>
              <a:rPr lang="en-US" altLang="ko-KR" dirty="0"/>
              <a:t>. </a:t>
            </a:r>
            <a:r>
              <a:rPr lang="ko-KR" altLang="en-US" dirty="0"/>
              <a:t>왜냐하면 생명을 인위적으로 단축하는 </a:t>
            </a:r>
            <a:r>
              <a:rPr lang="en-US" altLang="ko-KR" dirty="0"/>
              <a:t>(</a:t>
            </a:r>
            <a:r>
              <a:rPr lang="ko-KR" altLang="en-US" dirty="0"/>
              <a:t>적극적</a:t>
            </a:r>
            <a:r>
              <a:rPr lang="en-US" altLang="ko-KR" dirty="0"/>
              <a:t>) </a:t>
            </a:r>
            <a:r>
              <a:rPr lang="ko-KR" altLang="en-US" dirty="0"/>
              <a:t>조치이기 때문이다</a:t>
            </a:r>
            <a:r>
              <a:rPr lang="en-US" altLang="ko-KR" dirty="0"/>
              <a:t>. </a:t>
            </a:r>
            <a:r>
              <a:rPr lang="ko-KR" altLang="en-US" dirty="0"/>
              <a:t>그렇지만 회복이 불가능한 환자에게 무의미한 생명 연장 장치에 의존</a:t>
            </a:r>
            <a:r>
              <a:rPr lang="en-US" altLang="ko-KR" dirty="0"/>
              <a:t>(</a:t>
            </a:r>
            <a:r>
              <a:rPr lang="ko-KR" altLang="en-US" dirty="0"/>
              <a:t>비통상적 치료</a:t>
            </a:r>
            <a:r>
              <a:rPr lang="en-US" altLang="ko-KR" dirty="0"/>
              <a:t>) </a:t>
            </a:r>
            <a:r>
              <a:rPr lang="ko-KR" altLang="en-US" dirty="0"/>
              <a:t>하도록 하는 생명 유지는 </a:t>
            </a:r>
            <a:r>
              <a:rPr lang="en-US" altLang="ko-KR" dirty="0"/>
              <a:t>‘</a:t>
            </a:r>
            <a:r>
              <a:rPr lang="ko-KR" altLang="en-US" dirty="0"/>
              <a:t>자연적인 죽음</a:t>
            </a:r>
            <a:r>
              <a:rPr lang="en-US" altLang="ko-KR" dirty="0"/>
              <a:t>’</a:t>
            </a:r>
            <a:r>
              <a:rPr lang="ko-KR" altLang="en-US" dirty="0"/>
              <a:t>이라는 </a:t>
            </a:r>
            <a:r>
              <a:rPr lang="en-US" altLang="ko-KR" dirty="0"/>
              <a:t>‘</a:t>
            </a:r>
            <a:r>
              <a:rPr lang="ko-KR" altLang="en-US" dirty="0"/>
              <a:t>신의 섭리</a:t>
            </a:r>
            <a:r>
              <a:rPr lang="en-US" altLang="ko-KR" dirty="0"/>
              <a:t>’</a:t>
            </a:r>
            <a:r>
              <a:rPr lang="ko-KR" altLang="en-US" dirty="0"/>
              <a:t>에 반하는 것이기 때문에 정당화의 근거로 활용될 여지가 있다</a:t>
            </a:r>
            <a:r>
              <a:rPr lang="en-US" altLang="ko-KR" dirty="0"/>
              <a:t>. </a:t>
            </a:r>
            <a:r>
              <a:rPr lang="ko-KR" altLang="en-US" dirty="0"/>
              <a:t>그렇더라도 더 이상 살 가치가 없다고 판단된 한 생명을 끝낼 목적으로 치료를 중단하는 것까지 허용하는 것은 아니다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391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8B5327-5AE7-4FF1-8619-297F623D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FA0DB-E811-4095-AAD4-AE7BF3C39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또 낙태는 자연법의 원리에 따라 도덕적으로 허용되지 않는 행위이다</a:t>
            </a:r>
            <a:r>
              <a:rPr lang="en-US" altLang="ko-KR" dirty="0"/>
              <a:t>. </a:t>
            </a:r>
            <a:r>
              <a:rPr lang="ko-KR" altLang="en-US" dirty="0"/>
              <a:t>그렇지만 임신한 여성이 자궁암에 걸렸다면 상황은 다르다</a:t>
            </a:r>
            <a:r>
              <a:rPr lang="en-US" altLang="ko-KR" dirty="0"/>
              <a:t>. </a:t>
            </a:r>
            <a:r>
              <a:rPr lang="ko-KR" altLang="en-US" dirty="0"/>
              <a:t>자궁 절제술을 통해 태아가 죽음에 이른다고 할지라도</a:t>
            </a:r>
            <a:r>
              <a:rPr lang="en-US" altLang="ko-KR" dirty="0"/>
              <a:t>, </a:t>
            </a:r>
            <a:r>
              <a:rPr lang="ko-KR" altLang="en-US" dirty="0"/>
              <a:t>그녀에게 자궁 절제술을 할 수 있다</a:t>
            </a:r>
            <a:r>
              <a:rPr lang="en-US" altLang="ko-KR" dirty="0"/>
              <a:t>. </a:t>
            </a:r>
            <a:r>
              <a:rPr lang="ko-KR" altLang="en-US" dirty="0"/>
              <a:t>왜냐하면 </a:t>
            </a:r>
            <a:r>
              <a:rPr lang="en-US" altLang="ko-KR" dirty="0"/>
              <a:t>(1) </a:t>
            </a:r>
            <a:r>
              <a:rPr lang="ko-KR" altLang="en-US" dirty="0"/>
              <a:t>조건</a:t>
            </a:r>
            <a:r>
              <a:rPr lang="en-US" altLang="ko-KR" dirty="0"/>
              <a:t>1</a:t>
            </a:r>
            <a:r>
              <a:rPr lang="ko-KR" altLang="en-US" dirty="0"/>
              <a:t>에 따라 자궁을 제거하여 치료를 하는 행위 자체가 도덕적으로 선하며</a:t>
            </a:r>
            <a:r>
              <a:rPr lang="en-US" altLang="ko-KR" dirty="0"/>
              <a:t>, (2) </a:t>
            </a:r>
            <a:r>
              <a:rPr lang="ko-KR" altLang="en-US" dirty="0"/>
              <a:t>조건</a:t>
            </a:r>
            <a:r>
              <a:rPr lang="en-US" altLang="ko-KR" dirty="0"/>
              <a:t>2</a:t>
            </a:r>
            <a:r>
              <a:rPr lang="ko-KR" altLang="en-US" dirty="0"/>
              <a:t>에 따라 태아의 죽음이 여성의 생명을 구하기 위한 수단이 아니라 자궁 절제술이 여성의 생명을 구하기 위한 수단이기 때문이다</a:t>
            </a:r>
            <a:r>
              <a:rPr lang="en-US" altLang="ko-KR" dirty="0"/>
              <a:t>. </a:t>
            </a:r>
            <a:r>
              <a:rPr lang="ko-KR" altLang="en-US" dirty="0"/>
              <a:t>그리고</a:t>
            </a:r>
            <a:r>
              <a:rPr lang="en-US" altLang="ko-KR" dirty="0"/>
              <a:t>, (3) </a:t>
            </a:r>
            <a:r>
              <a:rPr lang="ko-KR" altLang="en-US" dirty="0"/>
              <a:t>조건</a:t>
            </a:r>
            <a:r>
              <a:rPr lang="en-US" altLang="ko-KR" dirty="0"/>
              <a:t>3</a:t>
            </a:r>
            <a:r>
              <a:rPr lang="ko-KR" altLang="en-US" dirty="0"/>
              <a:t>에 따라 자궁 절제술에 따른 태아의 죽음은 의도하지 않은 결과이기 때문이고</a:t>
            </a:r>
            <a:r>
              <a:rPr lang="en-US" altLang="ko-KR" dirty="0"/>
              <a:t>, (4) </a:t>
            </a:r>
            <a:r>
              <a:rPr lang="ko-KR" altLang="en-US" dirty="0"/>
              <a:t>조건</a:t>
            </a:r>
            <a:r>
              <a:rPr lang="en-US" altLang="ko-KR" dirty="0"/>
              <a:t>4</a:t>
            </a:r>
            <a:r>
              <a:rPr lang="ko-KR" altLang="en-US" dirty="0"/>
              <a:t>에 따라 산모의 생명을 구하는 행위는 태아를 구하는 것만큼 선한 행위이기 때문이다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이처럼 이중 결과의 원리는 하나의 행위가 두 가지</a:t>
            </a:r>
            <a:r>
              <a:rPr lang="en-US" altLang="ko-KR" dirty="0"/>
              <a:t>(</a:t>
            </a:r>
            <a:r>
              <a:rPr lang="ko-KR" altLang="en-US" dirty="0"/>
              <a:t>좋은 또는 나쁜</a:t>
            </a:r>
            <a:r>
              <a:rPr lang="en-US" altLang="ko-KR" dirty="0"/>
              <a:t>)</a:t>
            </a:r>
            <a:r>
              <a:rPr lang="ko-KR" altLang="en-US" dirty="0"/>
              <a:t>결과를 가져오는 도덕적 문제를 해결하기 위해 제시된 것이다</a:t>
            </a:r>
            <a:r>
              <a:rPr lang="en-US" altLang="ko-KR" dirty="0"/>
              <a:t>. </a:t>
            </a:r>
            <a:r>
              <a:rPr lang="ko-KR" altLang="en-US" dirty="0"/>
              <a:t>결론적으로 좋은 결과를 낳기 위해 의도적으로 나쁜 행위를 하는 것은 옳지 않으며</a:t>
            </a:r>
            <a:r>
              <a:rPr lang="en-US" altLang="ko-KR" dirty="0"/>
              <a:t>, </a:t>
            </a:r>
            <a:r>
              <a:rPr lang="ko-KR" altLang="en-US" dirty="0"/>
              <a:t>어떤 선한 행위가 나쁜 결과를 가져올 것을 알지만 그렇더라도 때로는 그 행위를 허용할 수 있다는 원리이다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13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349FF-CC48-4AE6-A248-236D989E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의료 자원의 배분과 정의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BA96065-3EC5-4C69-8188-2BD550081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4D4ACA8-B5F0-4DB8-9541-32FB7BE523F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412170" y="466343"/>
            <a:ext cx="4813848" cy="6418464"/>
          </a:xfrm>
          <a:noFill/>
        </p:spPr>
      </p:pic>
    </p:spTree>
    <p:extLst>
      <p:ext uri="{BB962C8B-B14F-4D97-AF65-F5344CB8AC3E}">
        <p14:creationId xmlns:p14="http://schemas.microsoft.com/office/powerpoint/2010/main" val="236461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9E75CC4-6D82-456C-91F1-8EFF7E4E4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92B3C14-56CE-4655-AC82-67BF1F672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내용 개체 틀 4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ED3ACA32-4998-47E0-844C-8DD399A3774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327763" y="383265"/>
            <a:ext cx="4856051" cy="6474735"/>
          </a:xfrm>
          <a:noFill/>
        </p:spPr>
      </p:pic>
    </p:spTree>
    <p:extLst>
      <p:ext uri="{BB962C8B-B14F-4D97-AF65-F5344CB8AC3E}">
        <p14:creationId xmlns:p14="http://schemas.microsoft.com/office/powerpoint/2010/main" val="383154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F8B19-FAD8-4D9F-A5F8-ABEDCDDB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7C02EA-6FE1-4A8D-84C3-0A7DD4C9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‘</a:t>
            </a:r>
            <a:r>
              <a:rPr lang="ko-KR" altLang="en-US" dirty="0"/>
              <a:t>제대로 되어 있지 않은 것을 제대로 되게 올바로 잡는 것‘</a:t>
            </a:r>
            <a:r>
              <a:rPr lang="en-US" altLang="ko-KR" dirty="0"/>
              <a:t>, </a:t>
            </a:r>
            <a:r>
              <a:rPr lang="ko-KR" altLang="en-US" dirty="0"/>
              <a:t>즉 정의의 문제는 정치</a:t>
            </a:r>
            <a:r>
              <a:rPr lang="en-US" altLang="ko-KR" dirty="0"/>
              <a:t>, </a:t>
            </a:r>
            <a:r>
              <a:rPr lang="ko-KR" altLang="en-US" dirty="0"/>
              <a:t>경제 분야만이 아니라 보건</a:t>
            </a:r>
            <a:r>
              <a:rPr lang="en-US" altLang="ko-KR" dirty="0"/>
              <a:t>, </a:t>
            </a:r>
            <a:r>
              <a:rPr lang="ko-KR" altLang="en-US" dirty="0"/>
              <a:t>의료 분야에도 마찬가지로 적용된다</a:t>
            </a:r>
            <a:r>
              <a:rPr lang="en-US" altLang="ko-KR" dirty="0"/>
              <a:t>. </a:t>
            </a:r>
            <a:r>
              <a:rPr lang="ko-KR" altLang="en-US" dirty="0"/>
              <a:t>플라톤이 정의에 대해 사회 전체를 피라미드식으로 조화롭게 유지하면서 각자에게 각자의 몫을 돌려주고</a:t>
            </a:r>
            <a:r>
              <a:rPr lang="en-US" altLang="ko-KR" dirty="0"/>
              <a:t>, </a:t>
            </a:r>
            <a:r>
              <a:rPr lang="ko-KR" altLang="en-US" dirty="0"/>
              <a:t>각자의 자리와 각자의 역할을 지켜주는 것이라고 했을 때</a:t>
            </a:r>
            <a:r>
              <a:rPr lang="en-US" altLang="ko-KR" dirty="0"/>
              <a:t>, ‘</a:t>
            </a:r>
            <a:r>
              <a:rPr lang="ko-KR" altLang="en-US" dirty="0"/>
              <a:t>각자에게 각자의 몫을 돌려주는</a:t>
            </a:r>
            <a:r>
              <a:rPr lang="en-US" altLang="ko-KR" dirty="0"/>
              <a:t>’ </a:t>
            </a:r>
            <a:r>
              <a:rPr lang="ko-KR" altLang="en-US" dirty="0"/>
              <a:t>문제는 그 자원이 한정되어 있는 의료자원에도 적용할 수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우리는 앞서 생명</a:t>
            </a:r>
            <a:r>
              <a:rPr lang="en-US" altLang="ko-KR" dirty="0"/>
              <a:t>, </a:t>
            </a:r>
            <a:r>
              <a:rPr lang="ko-KR" altLang="en-US" dirty="0"/>
              <a:t>의료 윤리 원칙으로 자율성 존중의 원칙</a:t>
            </a:r>
            <a:r>
              <a:rPr lang="en-US" altLang="ko-KR" dirty="0"/>
              <a:t>, </a:t>
            </a:r>
            <a:r>
              <a:rPr lang="ko-KR" altLang="en-US" dirty="0"/>
              <a:t>선행과 악행 금지의 원칙</a:t>
            </a:r>
            <a:r>
              <a:rPr lang="en-US" altLang="ko-KR" dirty="0"/>
              <a:t>, </a:t>
            </a:r>
            <a:r>
              <a:rPr lang="ko-KR" altLang="en-US" dirty="0"/>
              <a:t>정의의 원칙에 대해 간략하게 살펴본 적이 있다</a:t>
            </a:r>
            <a:r>
              <a:rPr lang="en-US" altLang="ko-KR" dirty="0"/>
              <a:t>. </a:t>
            </a:r>
            <a:r>
              <a:rPr lang="ko-KR" altLang="en-US" dirty="0"/>
              <a:t>그런데 환자의 이익을 우선해야 한다는 선행의 원칙은 또한 정의의 원칙에 의해 조정되지 않으면 안 된다</a:t>
            </a:r>
            <a:r>
              <a:rPr lang="en-US" altLang="ko-KR" dirty="0"/>
              <a:t>. </a:t>
            </a:r>
            <a:r>
              <a:rPr lang="ko-KR" altLang="en-US" dirty="0"/>
              <a:t>왜냐하면 선행의 원칙에 따라 의료 자원을 일부 </a:t>
            </a:r>
            <a:r>
              <a:rPr lang="ko-KR" altLang="en-US" dirty="0" err="1"/>
              <a:t>환자들만을</a:t>
            </a:r>
            <a:r>
              <a:rPr lang="ko-KR" altLang="en-US" dirty="0"/>
              <a:t> 위해 독점적으로 사용할 경우</a:t>
            </a:r>
            <a:r>
              <a:rPr lang="en-US" altLang="ko-KR" dirty="0"/>
              <a:t>, </a:t>
            </a:r>
            <a:r>
              <a:rPr lang="ko-KR" altLang="en-US" dirty="0"/>
              <a:t>의료 자원이 공정하게 분배되지 못하는 상황을 초래할 수 있기 때문이다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8959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2EFE4-9A02-4B8E-BD37-442DA980A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BFC105-58FF-4E92-9A58-F5624F3BC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 경우</a:t>
            </a:r>
            <a:r>
              <a:rPr lang="en-US" altLang="ko-KR" dirty="0"/>
              <a:t>, </a:t>
            </a:r>
            <a:r>
              <a:rPr lang="ko-KR" altLang="en-US" dirty="0"/>
              <a:t>어느 정도가 </a:t>
            </a:r>
            <a:r>
              <a:rPr lang="en-US" altLang="ko-KR" dirty="0"/>
              <a:t>‘</a:t>
            </a:r>
            <a:r>
              <a:rPr lang="ko-KR" altLang="en-US" dirty="0"/>
              <a:t>각자에게 공정한 몫</a:t>
            </a:r>
            <a:r>
              <a:rPr lang="en-US" altLang="ko-KR" dirty="0"/>
              <a:t>’</a:t>
            </a:r>
            <a:r>
              <a:rPr lang="ko-KR" altLang="en-US" dirty="0"/>
              <a:t>인지에 대한 물음을 제기할 수 있다</a:t>
            </a:r>
            <a:r>
              <a:rPr lang="en-US" altLang="ko-KR" dirty="0"/>
              <a:t>. </a:t>
            </a:r>
            <a:r>
              <a:rPr lang="ko-KR" altLang="en-US" dirty="0"/>
              <a:t>소수의 특정 </a:t>
            </a:r>
            <a:r>
              <a:rPr lang="ko-KR" altLang="en-US" dirty="0" err="1"/>
              <a:t>환자들만이</a:t>
            </a:r>
            <a:r>
              <a:rPr lang="ko-KR" altLang="en-US" dirty="0"/>
              <a:t> 아니라 다른 </a:t>
            </a:r>
            <a:r>
              <a:rPr lang="en-US" altLang="ko-KR" dirty="0"/>
              <a:t>(</a:t>
            </a:r>
            <a:r>
              <a:rPr lang="ko-KR" altLang="en-US" dirty="0"/>
              <a:t>미래의</a:t>
            </a:r>
            <a:r>
              <a:rPr lang="en-US" altLang="ko-KR" dirty="0"/>
              <a:t>) </a:t>
            </a:r>
            <a:r>
              <a:rPr lang="ko-KR" altLang="en-US" dirty="0"/>
              <a:t>환자들의 필요와 기대</a:t>
            </a:r>
            <a:r>
              <a:rPr lang="en-US" altLang="ko-KR" dirty="0"/>
              <a:t>, </a:t>
            </a:r>
            <a:r>
              <a:rPr lang="ko-KR" altLang="en-US" dirty="0"/>
              <a:t>권리까지도 고려해야 하는데</a:t>
            </a:r>
            <a:r>
              <a:rPr lang="en-US" altLang="ko-KR" dirty="0"/>
              <a:t>, </a:t>
            </a:r>
            <a:r>
              <a:rPr lang="ko-KR" altLang="en-US" dirty="0"/>
              <a:t>이것은 곧 의료 자원의 공정한 배분이라는 정의의 문제와 관련된다</a:t>
            </a:r>
            <a:r>
              <a:rPr lang="en-US" altLang="ko-KR" dirty="0"/>
              <a:t>. </a:t>
            </a:r>
            <a:r>
              <a:rPr lang="ko-KR" altLang="en-US" dirty="0"/>
              <a:t>특히 경제적으로 어렵고 사회적 지위가 낮은 사람들이 그렇지 않은 사람들에 비해 보건</a:t>
            </a:r>
            <a:r>
              <a:rPr lang="en-US" altLang="ko-KR" dirty="0"/>
              <a:t>, </a:t>
            </a:r>
            <a:r>
              <a:rPr lang="ko-KR" altLang="en-US" dirty="0"/>
              <a:t>건강</a:t>
            </a:r>
            <a:r>
              <a:rPr lang="en-US" altLang="ko-KR" dirty="0"/>
              <a:t>, </a:t>
            </a:r>
            <a:r>
              <a:rPr lang="ko-KR" altLang="en-US" dirty="0"/>
              <a:t>의료자원의 혜택을 누릴 수 있는 기회가 훨씬 더 열악하고 어렵다는 현실은 의료 자원을 어떻게 배분할 것인가의 문제에 대해 더욱 예민한 검토를 요구하고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의료자원을 어떻게 나누는 것이 공정한가의 문제를 고려할 때</a:t>
            </a:r>
            <a:r>
              <a:rPr lang="en-US" altLang="ko-KR" dirty="0"/>
              <a:t>, </a:t>
            </a:r>
            <a:r>
              <a:rPr lang="ko-KR" altLang="en-US" dirty="0"/>
              <a:t>우선 떠올릴 수 있는 원리들로 </a:t>
            </a:r>
            <a:r>
              <a:rPr lang="en-US" altLang="ko-KR" dirty="0"/>
              <a:t>‘</a:t>
            </a:r>
            <a:r>
              <a:rPr lang="ko-KR" altLang="en-US" dirty="0"/>
              <a:t>보편화 가능성의 원칙‘</a:t>
            </a:r>
            <a:r>
              <a:rPr lang="en-US" altLang="ko-KR" dirty="0"/>
              <a:t>,  </a:t>
            </a:r>
            <a:r>
              <a:rPr lang="ko-KR" altLang="en-US" dirty="0"/>
              <a:t>아리스토텔레스의 배분적 정의</a:t>
            </a:r>
            <a:r>
              <a:rPr lang="en-US" altLang="ko-KR" dirty="0"/>
              <a:t>, </a:t>
            </a:r>
            <a:r>
              <a:rPr lang="ko-KR" altLang="en-US" dirty="0"/>
              <a:t>평등주의적 정의관</a:t>
            </a:r>
            <a:r>
              <a:rPr lang="en-US" altLang="ko-KR" dirty="0"/>
              <a:t>, </a:t>
            </a:r>
            <a:r>
              <a:rPr lang="ko-KR" altLang="en-US" dirty="0"/>
              <a:t>자유주의적 정의관</a:t>
            </a:r>
            <a:r>
              <a:rPr lang="en-US" altLang="ko-KR" dirty="0"/>
              <a:t>, </a:t>
            </a:r>
            <a:r>
              <a:rPr lang="ko-KR" altLang="en-US" dirty="0" err="1"/>
              <a:t>롤스의</a:t>
            </a:r>
            <a:r>
              <a:rPr lang="ko-KR" altLang="en-US" dirty="0"/>
              <a:t> 최소 극대화</a:t>
            </a:r>
            <a:r>
              <a:rPr lang="en-US" altLang="ko-KR" dirty="0"/>
              <a:t>(</a:t>
            </a:r>
            <a:r>
              <a:rPr lang="ko-KR" altLang="en-US" dirty="0"/>
              <a:t>최소수혜자의 원칙</a:t>
            </a:r>
            <a:r>
              <a:rPr lang="en-US" altLang="ko-KR" dirty="0"/>
              <a:t>)</a:t>
            </a:r>
            <a:r>
              <a:rPr lang="ko-KR" altLang="en-US" dirty="0"/>
              <a:t>원칙</a:t>
            </a:r>
            <a:r>
              <a:rPr lang="en-US" altLang="ko-KR" dirty="0"/>
              <a:t>, </a:t>
            </a:r>
            <a:r>
              <a:rPr lang="ko-KR" altLang="en-US" dirty="0"/>
              <a:t>공리주의 정의관 등을 생각해 볼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03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5BCC63-F8E1-4F75-BD6A-638AECAFF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보편화 가능성의 원칙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95FB91-C5C4-40F8-B80E-37064D151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보편화 가능성의 원칙이란 의료 자원을 예외 없이 일관된 기준을 가지고 적용할 수 </a:t>
            </a:r>
            <a:r>
              <a:rPr lang="ko-KR" altLang="en-US" dirty="0" err="1"/>
              <a:t>있는가이다</a:t>
            </a:r>
            <a:r>
              <a:rPr lang="en-US" altLang="ko-KR" dirty="0"/>
              <a:t>. </a:t>
            </a:r>
            <a:r>
              <a:rPr lang="ko-KR" altLang="en-US" dirty="0"/>
              <a:t>칸트는 이것을 </a:t>
            </a:r>
            <a:r>
              <a:rPr lang="en-US" altLang="ko-KR" dirty="0"/>
              <a:t>‘</a:t>
            </a:r>
            <a:r>
              <a:rPr lang="ko-KR" altLang="en-US" dirty="0"/>
              <a:t>준칙의 </a:t>
            </a:r>
            <a:r>
              <a:rPr lang="ko-KR" altLang="en-US" dirty="0" err="1"/>
              <a:t>보편화＇논리로</a:t>
            </a:r>
            <a:r>
              <a:rPr lang="ko-KR" altLang="en-US" dirty="0"/>
              <a:t> 주장한다</a:t>
            </a:r>
            <a:r>
              <a:rPr lang="en-US" altLang="ko-KR" dirty="0"/>
              <a:t>. </a:t>
            </a:r>
            <a:r>
              <a:rPr lang="ko-KR" altLang="en-US" dirty="0"/>
              <a:t>예를 들어 두 명의 환자가 처해 있는 조건이 서로 비슷한 환자라고 가정하자</a:t>
            </a:r>
            <a:r>
              <a:rPr lang="en-US" altLang="ko-KR" dirty="0"/>
              <a:t>. </a:t>
            </a:r>
            <a:r>
              <a:rPr lang="ko-KR" altLang="en-US" dirty="0"/>
              <a:t>이들은 성별</a:t>
            </a:r>
            <a:r>
              <a:rPr lang="en-US" altLang="ko-KR" dirty="0"/>
              <a:t>, </a:t>
            </a:r>
            <a:r>
              <a:rPr lang="ko-KR" altLang="en-US" dirty="0"/>
              <a:t>연령</a:t>
            </a:r>
            <a:r>
              <a:rPr lang="en-US" altLang="ko-KR" dirty="0"/>
              <a:t>, </a:t>
            </a:r>
            <a:r>
              <a:rPr lang="ko-KR" altLang="en-US" dirty="0"/>
              <a:t>보험</a:t>
            </a:r>
            <a:r>
              <a:rPr lang="en-US" altLang="ko-KR" dirty="0"/>
              <a:t>,</a:t>
            </a:r>
            <a:r>
              <a:rPr lang="ko-KR" altLang="en-US" dirty="0"/>
              <a:t> 미혼이라는 점에서는 서로 비슷하지만 의사가 두 명의 환자 중 자기와 친분이 있는 한 명의 환자에게 우선적으로 자신의 의료 자원을 배분해 주었다면</a:t>
            </a:r>
            <a:r>
              <a:rPr lang="en-US" altLang="ko-KR" dirty="0"/>
              <a:t>, </a:t>
            </a:r>
            <a:r>
              <a:rPr lang="ko-KR" altLang="en-US" dirty="0"/>
              <a:t>이와 같은 의료 자원의 분배 원칙을 비슷한 모든 경우에 똑같이 적용해도 옳은지를 생각해 볼 수 있다</a:t>
            </a:r>
            <a:r>
              <a:rPr lang="en-US" altLang="ko-KR" dirty="0"/>
              <a:t>. </a:t>
            </a:r>
            <a:r>
              <a:rPr lang="ko-KR" altLang="en-US" dirty="0"/>
              <a:t>만약에 옳다면</a:t>
            </a:r>
            <a:r>
              <a:rPr lang="en-US" altLang="ko-KR" dirty="0"/>
              <a:t>, </a:t>
            </a:r>
            <a:r>
              <a:rPr lang="ko-KR" altLang="en-US" dirty="0"/>
              <a:t>의사의 행위는 보편화 가능한 원칙이 되어 공정하다고 할 수 있을 것이다</a:t>
            </a:r>
            <a:r>
              <a:rPr lang="en-US" altLang="ko-KR" dirty="0"/>
              <a:t>. </a:t>
            </a:r>
            <a:r>
              <a:rPr lang="ko-KR" altLang="en-US" dirty="0"/>
              <a:t>그러나 그렇지 않다면 의사의 행위는 공정하지 못하다고 할 수 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02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07709-ACDE-474E-80FD-A8763E6DE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아리스토텔레스의 배분적 정의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9AFFE2-E62F-4E0A-A3F3-0F1595F6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다음으로 아리스토텔레스의 배분적 정의를 고려해 볼 수 있다</a:t>
            </a:r>
            <a:r>
              <a:rPr lang="en-US" altLang="ko-KR" dirty="0"/>
              <a:t>. </a:t>
            </a:r>
            <a:r>
              <a:rPr lang="ko-KR" altLang="en-US" dirty="0"/>
              <a:t>아리스토텔레스는 정의 또는 부정의에 대해 이것은 </a:t>
            </a:r>
            <a:r>
              <a:rPr lang="en-US" altLang="ko-KR" dirty="0"/>
              <a:t>“</a:t>
            </a:r>
            <a:r>
              <a:rPr lang="ko-KR" altLang="en-US" dirty="0"/>
              <a:t>어떤 행위와 관련된 것으로 두 극단 사이의 중간에 존재하는 중용의 문제</a:t>
            </a:r>
            <a:r>
              <a:rPr lang="en-US" altLang="ko-KR" dirty="0"/>
              <a:t>”</a:t>
            </a:r>
            <a:r>
              <a:rPr lang="ko-KR" altLang="en-US" dirty="0"/>
              <a:t>라고 정의한다</a:t>
            </a:r>
            <a:r>
              <a:rPr lang="en-US" altLang="ko-KR" dirty="0"/>
              <a:t>. </a:t>
            </a:r>
            <a:r>
              <a:rPr lang="ko-KR" altLang="en-US" dirty="0"/>
              <a:t>그가 주장하는 배분적 </a:t>
            </a:r>
            <a:r>
              <a:rPr lang="ko-KR" altLang="en-US" dirty="0" err="1"/>
              <a:t>정의란</a:t>
            </a:r>
            <a:r>
              <a:rPr lang="ko-KR" altLang="en-US" dirty="0"/>
              <a:t> 부나 명예를 공동체 각각의 구성원들이 지난 가치와 공적에 따라 차등적으로 나누는 것을 말한다</a:t>
            </a:r>
            <a:r>
              <a:rPr lang="en-US" altLang="ko-KR" dirty="0"/>
              <a:t>. </a:t>
            </a:r>
            <a:r>
              <a:rPr lang="ko-KR" altLang="en-US" dirty="0"/>
              <a:t>그들의 가치와 공적에 비례하여 공동체의 자산을 배분하는 것이다</a:t>
            </a:r>
            <a:r>
              <a:rPr lang="en-US" altLang="ko-KR" dirty="0"/>
              <a:t>. </a:t>
            </a:r>
            <a:r>
              <a:rPr lang="ko-KR" altLang="en-US" dirty="0"/>
              <a:t>만약에 의사가 인종이나 성별을 기준으로 의료 자원을 환자에게 차등적으로 배분한다면</a:t>
            </a:r>
            <a:r>
              <a:rPr lang="en-US" altLang="ko-KR" dirty="0"/>
              <a:t>, </a:t>
            </a:r>
            <a:r>
              <a:rPr lang="ko-KR" altLang="en-US" dirty="0"/>
              <a:t>이는 정의롭지 못하다</a:t>
            </a:r>
            <a:r>
              <a:rPr lang="en-US" altLang="ko-KR" dirty="0"/>
              <a:t>. </a:t>
            </a:r>
            <a:r>
              <a:rPr lang="ko-KR" altLang="en-US" dirty="0"/>
              <a:t>왜냐하면 의사가 기준으로 삼은 요소들이 공동체 구성원 각자의 가치와 공적과는 관계없는 요소이기 때문이다</a:t>
            </a:r>
            <a:r>
              <a:rPr lang="en-US" altLang="ko-KR" dirty="0"/>
              <a:t>. </a:t>
            </a:r>
            <a:r>
              <a:rPr lang="ko-KR" altLang="en-US" dirty="0"/>
              <a:t>아리스토텔레스는 각자의 가치와 공적을 전제로 </a:t>
            </a:r>
            <a:r>
              <a:rPr lang="en-US" altLang="ko-KR" dirty="0"/>
              <a:t>‘</a:t>
            </a:r>
            <a:r>
              <a:rPr lang="ko-KR" altLang="en-US" dirty="0"/>
              <a:t>같은 경우에는 같게</a:t>
            </a:r>
            <a:r>
              <a:rPr lang="en-US" altLang="ko-KR" dirty="0"/>
              <a:t>, </a:t>
            </a:r>
            <a:r>
              <a:rPr lang="ko-KR" altLang="en-US" dirty="0"/>
              <a:t>다른 경우에는 </a:t>
            </a:r>
            <a:r>
              <a:rPr lang="ko-KR" altLang="en-US" dirty="0" err="1"/>
              <a:t>다르게＇대우할</a:t>
            </a:r>
            <a:r>
              <a:rPr lang="ko-KR" altLang="en-US" dirty="0"/>
              <a:t> 것을 주장했는데</a:t>
            </a:r>
            <a:r>
              <a:rPr lang="en-US" altLang="ko-KR" dirty="0"/>
              <a:t>, </a:t>
            </a:r>
            <a:r>
              <a:rPr lang="ko-KR" altLang="en-US" dirty="0"/>
              <a:t>이것은 오늘날</a:t>
            </a:r>
            <a:r>
              <a:rPr lang="en-US" altLang="ko-KR" dirty="0"/>
              <a:t>(</a:t>
            </a:r>
            <a:r>
              <a:rPr lang="ko-KR" altLang="en-US" dirty="0"/>
              <a:t>편의상 </a:t>
            </a:r>
            <a:r>
              <a:rPr lang="en-US" altLang="ko-KR" dirty="0"/>
              <a:t>‘</a:t>
            </a:r>
            <a:r>
              <a:rPr lang="ko-KR" altLang="en-US" dirty="0"/>
              <a:t>절대적 평등</a:t>
            </a:r>
            <a:r>
              <a:rPr lang="en-US" altLang="ko-KR" dirty="0"/>
              <a:t>’</a:t>
            </a:r>
            <a:r>
              <a:rPr lang="ko-KR" altLang="en-US" dirty="0"/>
              <a:t>과는 대비되는 용어로 사용하기 위해</a:t>
            </a:r>
            <a:r>
              <a:rPr lang="en-US" altLang="ko-KR" dirty="0"/>
              <a:t>) ‘</a:t>
            </a:r>
            <a:r>
              <a:rPr lang="ko-KR" altLang="en-US" dirty="0"/>
              <a:t>상대적 평등</a:t>
            </a:r>
            <a:r>
              <a:rPr lang="en-US" altLang="ko-KR" dirty="0"/>
              <a:t>’</a:t>
            </a:r>
            <a:r>
              <a:rPr lang="ko-KR" altLang="en-US" dirty="0"/>
              <a:t>또는 </a:t>
            </a:r>
            <a:r>
              <a:rPr lang="en-US" altLang="ko-KR" dirty="0"/>
              <a:t>‘</a:t>
            </a:r>
            <a:r>
              <a:rPr lang="ko-KR" altLang="en-US" dirty="0"/>
              <a:t>실질적 평등</a:t>
            </a:r>
            <a:r>
              <a:rPr lang="en-US" altLang="ko-KR" dirty="0"/>
              <a:t>’</a:t>
            </a:r>
            <a:r>
              <a:rPr lang="ko-KR" altLang="en-US" dirty="0"/>
              <a:t>으로 이해되고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 그는 공적과 가치에서 서로 같지 않은 사람들이 똑같이 </a:t>
            </a:r>
            <a:r>
              <a:rPr lang="ko-KR" altLang="en-US" dirty="0" err="1"/>
              <a:t>배분받아서는</a:t>
            </a:r>
            <a:r>
              <a:rPr lang="ko-KR" altLang="en-US" dirty="0"/>
              <a:t> 안 되며</a:t>
            </a:r>
            <a:r>
              <a:rPr lang="en-US" altLang="ko-KR" dirty="0"/>
              <a:t>, </a:t>
            </a:r>
            <a:r>
              <a:rPr lang="ko-KR" altLang="en-US" dirty="0"/>
              <a:t>서로 같은 공적과 가치를 지닌 살마들이 서로 다르게 </a:t>
            </a:r>
            <a:r>
              <a:rPr lang="ko-KR" altLang="en-US" dirty="0" err="1"/>
              <a:t>배분받아서도</a:t>
            </a:r>
            <a:r>
              <a:rPr lang="ko-KR" altLang="en-US" dirty="0"/>
              <a:t> 안 된다고 주장했다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27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5A8491-19AD-46D4-BF25-53F84C25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</a:t>
            </a:r>
            <a:r>
              <a:rPr lang="ko-KR" altLang="en-US" dirty="0"/>
              <a:t>주차 수업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6E5EDC-AD2F-4A0A-9300-A09BB8492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인간은 절대적 가치를 지니는가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1</a:t>
            </a:r>
            <a:r>
              <a:rPr lang="en-US" altLang="ko-KR" sz="2400" dirty="0"/>
              <a:t>. </a:t>
            </a:r>
            <a:r>
              <a:rPr lang="ko-KR" altLang="en-US" sz="2000" dirty="0"/>
              <a:t>낙태와 윤리</a:t>
            </a:r>
            <a:endParaRPr lang="en-US" altLang="ko-KR" sz="20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뇌사</a:t>
            </a:r>
            <a:r>
              <a:rPr lang="en-US" altLang="ko-KR" sz="2400" dirty="0"/>
              <a:t>, </a:t>
            </a:r>
            <a:r>
              <a:rPr lang="ko-KR" altLang="en-US" sz="2400" dirty="0"/>
              <a:t>장기이식과 윤리</a:t>
            </a:r>
            <a:endParaRPr lang="en-US" altLang="ko-KR" sz="2400" dirty="0"/>
          </a:p>
          <a:p>
            <a:r>
              <a:rPr lang="en-US" altLang="ko-KR" sz="2000" dirty="0"/>
              <a:t>3. </a:t>
            </a:r>
            <a:r>
              <a:rPr lang="ko-KR" altLang="en-US" sz="2000" dirty="0"/>
              <a:t>안락사와 생명</a:t>
            </a:r>
            <a:r>
              <a:rPr lang="en-US" altLang="ko-KR" sz="2000" dirty="0"/>
              <a:t>, </a:t>
            </a:r>
            <a:r>
              <a:rPr lang="ko-KR" altLang="en-US" sz="2000" dirty="0"/>
              <a:t>의료윤리 원칙</a:t>
            </a:r>
            <a:endParaRPr lang="en-US" altLang="ko-KR" sz="2000" dirty="0"/>
          </a:p>
          <a:p>
            <a:r>
              <a:rPr lang="en-US" altLang="ko-KR" sz="2000" dirty="0"/>
              <a:t>4. </a:t>
            </a:r>
            <a:r>
              <a:rPr lang="ko-KR" altLang="en-US" sz="2000" dirty="0"/>
              <a:t>의학 연구와 윤리</a:t>
            </a:r>
            <a:endParaRPr lang="en-US" altLang="ko-KR" sz="2000" dirty="0"/>
          </a:p>
          <a:p>
            <a:r>
              <a:rPr lang="en-US" altLang="ko-KR" sz="2400" dirty="0"/>
              <a:t>5. </a:t>
            </a:r>
            <a:r>
              <a:rPr lang="ko-KR" altLang="en-US" sz="2400" dirty="0"/>
              <a:t>의료 자원의 배분과 정의</a:t>
            </a:r>
          </a:p>
        </p:txBody>
      </p:sp>
    </p:spTree>
    <p:extLst>
      <p:ext uri="{BB962C8B-B14F-4D97-AF65-F5344CB8AC3E}">
        <p14:creationId xmlns:p14="http://schemas.microsoft.com/office/powerpoint/2010/main" val="276431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A4969E-1DBF-41E2-A496-5F6C4EE16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평등주의적 입장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53C23C-25AC-454A-813C-942F7A9E0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20090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평등주의적 입장은 극단적인 입장과 완화된 입장으로 나누어 생각할 수 있다</a:t>
            </a:r>
            <a:r>
              <a:rPr lang="en-US" altLang="ko-KR" dirty="0"/>
              <a:t>. </a:t>
            </a:r>
            <a:r>
              <a:rPr lang="ko-KR" altLang="en-US" dirty="0"/>
              <a:t>극단적 입장이란 한 사회 안에서 생산되는 모든 재화를 구성원 모두에게 똑같이 분배해야 하며</a:t>
            </a:r>
            <a:r>
              <a:rPr lang="en-US" altLang="ko-KR" dirty="0"/>
              <a:t>, </a:t>
            </a:r>
            <a:r>
              <a:rPr lang="ko-KR" altLang="en-US" dirty="0"/>
              <a:t>이것이 정의의 원리에 부합한다는 주장이다</a:t>
            </a:r>
            <a:r>
              <a:rPr lang="en-US" altLang="ko-KR" dirty="0"/>
              <a:t>. </a:t>
            </a:r>
            <a:r>
              <a:rPr lang="ko-KR" altLang="en-US" dirty="0"/>
              <a:t>이 입장은 모든 인간은 오직 인간이라는 점에서 동등하며</a:t>
            </a:r>
            <a:r>
              <a:rPr lang="en-US" altLang="ko-KR" dirty="0"/>
              <a:t>, </a:t>
            </a:r>
            <a:r>
              <a:rPr lang="ko-KR" altLang="en-US" dirty="0"/>
              <a:t>그렇기 때문에 동등하게 대우받아야 한다고 주장한다</a:t>
            </a:r>
            <a:r>
              <a:rPr lang="en-US" altLang="ko-KR" dirty="0"/>
              <a:t>. </a:t>
            </a:r>
            <a:r>
              <a:rPr lang="ko-KR" altLang="en-US" dirty="0"/>
              <a:t>그렇지만 아리스토텔레스의 배분적 정의에서 보았던 것처럼 개인의 공적이나 가치와 무관하게 획일적인 평등한 분배가 이루어진다면</a:t>
            </a:r>
            <a:r>
              <a:rPr lang="en-US" altLang="ko-KR" dirty="0"/>
              <a:t>, </a:t>
            </a:r>
            <a:r>
              <a:rPr lang="ko-KR" altLang="en-US" dirty="0"/>
              <a:t>오히려 이것이 더욱 심각한 불평등과 불공정의 원인이 될 것이다</a:t>
            </a:r>
            <a:r>
              <a:rPr lang="en-US" altLang="ko-KR" dirty="0"/>
              <a:t>. </a:t>
            </a:r>
            <a:r>
              <a:rPr lang="ko-KR" altLang="en-US" dirty="0"/>
              <a:t>따라서 합리성을 지닌 사람이라면</a:t>
            </a:r>
            <a:r>
              <a:rPr lang="en-US" altLang="ko-KR" dirty="0"/>
              <a:t>, </a:t>
            </a:r>
            <a:r>
              <a:rPr lang="ko-KR" altLang="en-US" dirty="0"/>
              <a:t>이러한 주장에 결코 동의하지는 않을 것이다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이것보다 완화된 평등주의적 입장은 공동체의 모든 재화를 구성원 각자에게 똑같이 나누어 주어야 한다는 극단적인 평등주의를 거부하고</a:t>
            </a:r>
            <a:r>
              <a:rPr lang="en-US" altLang="ko-KR" dirty="0"/>
              <a:t>, </a:t>
            </a:r>
            <a:r>
              <a:rPr lang="ko-KR" altLang="en-US" dirty="0"/>
              <a:t>대신 최소한의 인간적인 삶에 필요한 필수적인 재화에 대해서는 동등하게 접근할 수 있도록 해주어야 한다고 주장한다</a:t>
            </a:r>
            <a:r>
              <a:rPr lang="en-US" altLang="ko-KR" dirty="0"/>
              <a:t>. </a:t>
            </a:r>
            <a:r>
              <a:rPr lang="ko-KR" altLang="en-US" dirty="0"/>
              <a:t>우리에게 의무교육이 있는 것처럼</a:t>
            </a:r>
            <a:r>
              <a:rPr lang="en-US" altLang="ko-KR" dirty="0"/>
              <a:t>, </a:t>
            </a:r>
            <a:r>
              <a:rPr lang="ko-KR" altLang="en-US" dirty="0"/>
              <a:t>의료 자원 또한 최소한의 인간다운 삶과 관련된 부분들에 대해서는 보편적으로 배분하는 것이 바람직하다는 것이다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333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BC35C-C784-4501-BD59-4E10C4262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자유주의적 입장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2B51DD-5774-4D1D-8474-2FB0CD836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마지막으로 생각할 수 있는 정의관은 자유주의적 입장이다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ko-KR" altLang="en-US" dirty="0" err="1"/>
              <a:t>노직의</a:t>
            </a:r>
            <a:r>
              <a:rPr lang="ko-KR" altLang="en-US" dirty="0"/>
              <a:t> 자유지상주의적 입장은 평등주의적 입장과 정반대의 내용을 지니고 있으며</a:t>
            </a:r>
            <a:r>
              <a:rPr lang="en-US" altLang="ko-KR" dirty="0"/>
              <a:t>, </a:t>
            </a:r>
            <a:r>
              <a:rPr lang="ko-KR" altLang="en-US" dirty="0"/>
              <a:t>국가에 의한 공중보건</a:t>
            </a:r>
            <a:r>
              <a:rPr lang="en-US" altLang="ko-KR" dirty="0"/>
              <a:t>, </a:t>
            </a:r>
            <a:r>
              <a:rPr lang="ko-KR" altLang="en-US" dirty="0"/>
              <a:t>의료라는 이념을 부정하는 것으로 평가할 수 있다</a:t>
            </a:r>
            <a:r>
              <a:rPr lang="en-US" altLang="ko-KR" dirty="0"/>
              <a:t>. </a:t>
            </a:r>
            <a:r>
              <a:rPr lang="ko-KR" altLang="en-US" dirty="0"/>
              <a:t>자유주의자들은 평등이 아니라 자유에 우선적인 관심을 두며</a:t>
            </a:r>
            <a:r>
              <a:rPr lang="en-US" altLang="ko-KR" dirty="0"/>
              <a:t>, </a:t>
            </a:r>
            <a:r>
              <a:rPr lang="ko-KR" altLang="en-US" dirty="0"/>
              <a:t>다른 </a:t>
            </a:r>
            <a:r>
              <a:rPr lang="ko-KR" altLang="en-US" dirty="0" err="1"/>
              <a:t>살마의</a:t>
            </a:r>
            <a:r>
              <a:rPr lang="ko-KR" altLang="en-US" dirty="0"/>
              <a:t> 자유에 해를 끼치지 않는 한</a:t>
            </a:r>
            <a:r>
              <a:rPr lang="en-US" altLang="ko-KR" dirty="0"/>
              <a:t>, </a:t>
            </a:r>
            <a:r>
              <a:rPr lang="ko-KR" altLang="en-US" dirty="0"/>
              <a:t>모든 자유를 보장하는 것이 정의의 원칙에 부합한다고 생각한다</a:t>
            </a:r>
            <a:r>
              <a:rPr lang="en-US" altLang="ko-KR" dirty="0"/>
              <a:t>. </a:t>
            </a:r>
            <a:r>
              <a:rPr lang="ko-KR" altLang="en-US" dirty="0" err="1"/>
              <a:t>노직은</a:t>
            </a:r>
            <a:r>
              <a:rPr lang="ko-KR" altLang="en-US" dirty="0"/>
              <a:t> 자신의 </a:t>
            </a:r>
            <a:r>
              <a:rPr lang="en-US" altLang="ko-KR" dirty="0"/>
              <a:t>‘</a:t>
            </a:r>
            <a:r>
              <a:rPr lang="ko-KR" altLang="en-US" dirty="0"/>
              <a:t>최소국가</a:t>
            </a:r>
            <a:r>
              <a:rPr lang="en-US" altLang="ko-KR" dirty="0"/>
              <a:t>’</a:t>
            </a:r>
            <a:r>
              <a:rPr lang="ko-KR" altLang="en-US" dirty="0"/>
              <a:t>와 </a:t>
            </a:r>
            <a:r>
              <a:rPr lang="en-US" altLang="ko-KR" dirty="0"/>
              <a:t>‘</a:t>
            </a:r>
            <a:r>
              <a:rPr lang="ko-KR" altLang="en-US" dirty="0"/>
              <a:t>소유 권리론</a:t>
            </a:r>
            <a:r>
              <a:rPr lang="en-US" altLang="ko-KR" dirty="0"/>
              <a:t>’</a:t>
            </a:r>
            <a:r>
              <a:rPr lang="ko-KR" altLang="en-US" dirty="0"/>
              <a:t>에 다라 국가가 개인의 사유재산권을 보호하는 기능을 수행해야 한다는 것에 대해서는 인정하지만</a:t>
            </a:r>
            <a:r>
              <a:rPr lang="en-US" altLang="ko-KR" dirty="0"/>
              <a:t>, </a:t>
            </a:r>
            <a:r>
              <a:rPr lang="ko-KR" altLang="en-US" dirty="0"/>
              <a:t>국가에 의한 재분배 정책에 대해서는 반대한다</a:t>
            </a:r>
            <a:r>
              <a:rPr lang="en-US" altLang="ko-KR" dirty="0"/>
              <a:t>. </a:t>
            </a:r>
            <a:r>
              <a:rPr lang="ko-KR" altLang="en-US" dirty="0"/>
              <a:t>그는 개인의 소유물에 대한 처분권은 오직 개인에게 있기 때문에 국가가 세금을 통해 의료 보건 같은 공공복지와 사회 보장 제도를 실시하는 것은 개인의 자유에 대한 심각한 침해 행위라고 주장한다</a:t>
            </a:r>
            <a:r>
              <a:rPr lang="en-US" altLang="ko-KR" dirty="0"/>
              <a:t>. </a:t>
            </a:r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어떤 사람은 건강을 위해 수시로 병원을 찾는 반면</a:t>
            </a:r>
            <a:r>
              <a:rPr lang="en-US" altLang="ko-KR" dirty="0"/>
              <a:t>, </a:t>
            </a:r>
            <a:r>
              <a:rPr lang="ko-KR" altLang="en-US" dirty="0"/>
              <a:t>다른 어떤 사람들은 약간의 고통은 참아내며 열심히 재산을 </a:t>
            </a:r>
            <a:r>
              <a:rPr lang="ko-KR" altLang="en-US" dirty="0" err="1"/>
              <a:t>늘려가기도</a:t>
            </a:r>
            <a:r>
              <a:rPr lang="ko-KR" altLang="en-US" dirty="0"/>
              <a:t> 하는데</a:t>
            </a:r>
            <a:r>
              <a:rPr lang="en-US" altLang="ko-KR" dirty="0"/>
              <a:t>, </a:t>
            </a:r>
            <a:r>
              <a:rPr lang="ko-KR" altLang="en-US" dirty="0"/>
              <a:t>국가가 이들의 개인적 차이를 고려하지 않고 차등적 세금으로 동등한 의료 자원을 배분한다는 것은 정의롭지 못하다는 것이 이들의 논리이다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28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53D294-AE36-48C2-8E00-46E144E91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0AF89C-F2AE-49BF-A6DD-C21474F9B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의료자원을 어떻게 분배하는 것이 가장 정의로울 수 있는가에 대한 이러한 </a:t>
            </a:r>
            <a:r>
              <a:rPr lang="ko-KR" altLang="en-US" dirty="0" err="1"/>
              <a:t>입장들에도</a:t>
            </a:r>
            <a:r>
              <a:rPr lang="ko-KR" altLang="en-US" dirty="0"/>
              <a:t> 불구하고 만족스러운 기준을 </a:t>
            </a:r>
            <a:r>
              <a:rPr lang="ko-KR" altLang="en-US" dirty="0" err="1"/>
              <a:t>찾기란</a:t>
            </a:r>
            <a:r>
              <a:rPr lang="ko-KR" altLang="en-US" dirty="0"/>
              <a:t> 여전히 어려운 과제이다</a:t>
            </a:r>
            <a:r>
              <a:rPr lang="en-US" altLang="ko-KR" dirty="0"/>
              <a:t>. </a:t>
            </a:r>
            <a:r>
              <a:rPr lang="ko-KR" altLang="en-US" dirty="0"/>
              <a:t>이처럼 쉽게 해결하기 어려운 문제에 대한 하나의 실마리를 우리는 </a:t>
            </a:r>
            <a:r>
              <a:rPr lang="en-US" altLang="ko-KR" dirty="0"/>
              <a:t>2,500</a:t>
            </a:r>
            <a:r>
              <a:rPr lang="ko-KR" altLang="en-US" dirty="0"/>
              <a:t>년 전의 히포크라테스 선서와 </a:t>
            </a:r>
            <a:r>
              <a:rPr lang="en-US" altLang="ko-KR" dirty="0"/>
              <a:t>[</a:t>
            </a:r>
            <a:r>
              <a:rPr lang="ko-KR" altLang="en-US" dirty="0"/>
              <a:t>의료윤리</a:t>
            </a:r>
            <a:r>
              <a:rPr lang="en-US" altLang="ko-KR" dirty="0"/>
              <a:t>]</a:t>
            </a:r>
            <a:r>
              <a:rPr lang="ko-KR" altLang="en-US" dirty="0"/>
              <a:t>의 저자인 </a:t>
            </a:r>
            <a:r>
              <a:rPr lang="ko-KR" altLang="en-US" dirty="0" err="1"/>
              <a:t>래난</a:t>
            </a:r>
            <a:r>
              <a:rPr lang="ko-KR" altLang="en-US" dirty="0"/>
              <a:t> </a:t>
            </a:r>
            <a:r>
              <a:rPr lang="ko-KR" altLang="en-US" dirty="0" err="1"/>
              <a:t>길론이</a:t>
            </a:r>
            <a:r>
              <a:rPr lang="ko-KR" altLang="en-US" dirty="0"/>
              <a:t> 자신의 여덟 </a:t>
            </a:r>
            <a:r>
              <a:rPr lang="ko-KR" altLang="en-US" dirty="0" err="1"/>
              <a:t>살짜리</a:t>
            </a:r>
            <a:r>
              <a:rPr lang="ko-KR" altLang="en-US" dirty="0"/>
              <a:t> 딸과 나눈 대화 속에서 찾을 수 있다</a:t>
            </a:r>
            <a:r>
              <a:rPr lang="en-US" altLang="ko-KR" dirty="0"/>
              <a:t>. </a:t>
            </a:r>
            <a:r>
              <a:rPr lang="ko-KR" altLang="en-US" dirty="0"/>
              <a:t>우리는 이를 통해 의료 자원을 어떤 사람들에게는 더 많이 우선하여 베풀고</a:t>
            </a:r>
            <a:r>
              <a:rPr lang="en-US" altLang="ko-KR" dirty="0"/>
              <a:t>, </a:t>
            </a:r>
            <a:r>
              <a:rPr lang="ko-KR" altLang="en-US" dirty="0"/>
              <a:t>또 어떤 사람들에게는 더 적게 순차적으로 배분하는 것이 정당한지에 대한 대안의 논거를 발견할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25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1D3BD8-3166-48D9-81F4-F31A0C463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히포크라테스 선서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4D1A3A-9A33-43AF-A57E-C39204EBE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내 능력과 판단에 따라</a:t>
            </a:r>
            <a:r>
              <a:rPr lang="en-US" altLang="ko-KR" dirty="0"/>
              <a:t>, </a:t>
            </a:r>
            <a:r>
              <a:rPr lang="ko-KR" altLang="en-US" dirty="0"/>
              <a:t>나는 환자에게 도움이 된다고 생각한 처방을 따를 뿐 환자에게 해를 끼칠 수 있는 처방은 절대로 따르지 않겠다</a:t>
            </a:r>
            <a:r>
              <a:rPr lang="en-US" altLang="ko-KR" dirty="0"/>
              <a:t>. </a:t>
            </a:r>
            <a:r>
              <a:rPr lang="ko-KR" altLang="en-US" dirty="0"/>
              <a:t>나는 어떤 요청을 받더라도 치명적인 의약품을 </a:t>
            </a:r>
            <a:r>
              <a:rPr lang="ko-KR" altLang="en-US" dirty="0" err="1"/>
              <a:t>아무에게도</a:t>
            </a:r>
            <a:r>
              <a:rPr lang="ko-KR" altLang="en-US" dirty="0"/>
              <a:t> 투여하지 않을 뿐만 아니라</a:t>
            </a:r>
            <a:r>
              <a:rPr lang="en-US" altLang="ko-KR" dirty="0"/>
              <a:t>, </a:t>
            </a:r>
            <a:r>
              <a:rPr lang="ko-KR" altLang="en-US" dirty="0"/>
              <a:t>그렇게 하도록 권고하지도 않겠다</a:t>
            </a:r>
            <a:r>
              <a:rPr lang="en-US" altLang="ko-KR" dirty="0"/>
              <a:t>. </a:t>
            </a:r>
            <a:r>
              <a:rPr lang="ko-KR" altLang="en-US" dirty="0"/>
              <a:t>또한 마찬가지로 나는 어떤 여성에게도 낙태할 수 있는 질 좌약을 주지 않겠다</a:t>
            </a:r>
            <a:r>
              <a:rPr lang="en-US" altLang="ko-KR" dirty="0"/>
              <a:t>. </a:t>
            </a:r>
            <a:r>
              <a:rPr lang="ko-KR" altLang="en-US" dirty="0"/>
              <a:t>나는 내 일생 동아 </a:t>
            </a:r>
            <a:r>
              <a:rPr lang="ko-KR" altLang="en-US" dirty="0" err="1"/>
              <a:t>ㄴ나의</a:t>
            </a:r>
            <a:r>
              <a:rPr lang="ko-KR" altLang="en-US" dirty="0"/>
              <a:t> 의술을 순수하고 경건하게 펼쳐 나가겠다</a:t>
            </a:r>
            <a:r>
              <a:rPr lang="en-US" altLang="ko-KR" dirty="0"/>
              <a:t>. ….</a:t>
            </a:r>
            <a:r>
              <a:rPr lang="ko-KR" altLang="en-US" dirty="0"/>
              <a:t>내가 어떤 집을 방문하든지 오로지 환자를 돕는 일에만 힘쓸 따름이고</a:t>
            </a:r>
            <a:r>
              <a:rPr lang="en-US" altLang="ko-KR" dirty="0"/>
              <a:t>, </a:t>
            </a:r>
            <a:r>
              <a:rPr lang="ko-KR" altLang="en-US" dirty="0"/>
              <a:t>고의로 어떤 형태의 비행을 일삼거나 피해를 끼치는 일은 절대로 저지르지 않겠으며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ko-KR" altLang="en-US" dirty="0" err="1"/>
              <a:t>노예든</a:t>
            </a:r>
            <a:r>
              <a:rPr lang="ko-KR" altLang="en-US" dirty="0"/>
              <a:t> 자유민이든 신분을 가리지 않을 뿐만 아니라 </a:t>
            </a:r>
            <a:r>
              <a:rPr lang="ko-KR" altLang="en-US" dirty="0" err="1"/>
              <a:t>남자든</a:t>
            </a:r>
            <a:r>
              <a:rPr lang="ko-KR" altLang="en-US" dirty="0"/>
              <a:t> </a:t>
            </a:r>
            <a:r>
              <a:rPr lang="ko-KR" altLang="en-US" dirty="0" err="1"/>
              <a:t>여자든</a:t>
            </a:r>
            <a:r>
              <a:rPr lang="ko-KR" altLang="en-US" dirty="0"/>
              <a:t> 성별을 구분하지 않고</a:t>
            </a:r>
            <a:r>
              <a:rPr lang="en-US" altLang="ko-KR" dirty="0"/>
              <a:t>, </a:t>
            </a:r>
            <a:r>
              <a:rPr lang="ko-KR" altLang="en-US" dirty="0"/>
              <a:t>모든 환자의 신체를 능욕하는 일이 없도록 하겠다</a:t>
            </a:r>
            <a:r>
              <a:rPr lang="en-US" altLang="ko-KR" dirty="0"/>
              <a:t>. </a:t>
            </a:r>
            <a:r>
              <a:rPr lang="ko-KR" altLang="en-US" dirty="0"/>
              <a:t>나는 내가 보거나 들은 사실이 절대로 세상에 알려져서는 안 되는 경우에</a:t>
            </a:r>
            <a:r>
              <a:rPr lang="en-US" altLang="ko-KR" dirty="0"/>
              <a:t>, </a:t>
            </a:r>
            <a:r>
              <a:rPr lang="ko-KR" altLang="en-US" dirty="0"/>
              <a:t>나는 일체의 비밀을 결코 누설하지 않겠다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949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CDC90-CB4C-4A92-9CF8-73DE44B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레난</a:t>
            </a:r>
            <a:r>
              <a:rPr lang="ko-KR" altLang="en-US" dirty="0"/>
              <a:t> </a:t>
            </a:r>
            <a:r>
              <a:rPr lang="ko-KR" altLang="en-US" dirty="0" err="1"/>
              <a:t>길론과</a:t>
            </a:r>
            <a:r>
              <a:rPr lang="ko-KR" altLang="en-US" dirty="0"/>
              <a:t> 딸의 대화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08EFEE-6F38-4B63-93D2-824AFC6F0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아빠 </a:t>
            </a:r>
            <a:r>
              <a:rPr lang="en-US" altLang="ko-KR" dirty="0"/>
              <a:t>: </a:t>
            </a:r>
            <a:r>
              <a:rPr lang="ko-KR" altLang="en-US" dirty="0"/>
              <a:t>죽어가는 세 사람을 구할 수 있는 기계가 단 한 대밖에 없는데</a:t>
            </a:r>
            <a:r>
              <a:rPr lang="en-US" altLang="ko-KR" dirty="0"/>
              <a:t>, </a:t>
            </a:r>
            <a:r>
              <a:rPr lang="ko-KR" altLang="en-US" dirty="0"/>
              <a:t>어떤 기준으로 한 사람을 구하는 게 가장 옳을까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딸 </a:t>
            </a:r>
            <a:r>
              <a:rPr lang="en-US" altLang="ko-KR" dirty="0"/>
              <a:t>: </a:t>
            </a:r>
            <a:r>
              <a:rPr lang="ko-KR" altLang="en-US" dirty="0"/>
              <a:t>아빠는 가장 어린 사람에게 기계를 줄 수 있는데</a:t>
            </a:r>
            <a:r>
              <a:rPr lang="en-US" altLang="ko-KR" dirty="0"/>
              <a:t>, </a:t>
            </a:r>
            <a:r>
              <a:rPr lang="ko-KR" altLang="en-US" dirty="0"/>
              <a:t>그 이유는 그가 가장 오래 살 것이기 때문이야</a:t>
            </a:r>
            <a:r>
              <a:rPr lang="en-US" altLang="ko-KR" dirty="0"/>
              <a:t>(</a:t>
            </a:r>
            <a:r>
              <a:rPr lang="ko-KR" altLang="en-US" dirty="0"/>
              <a:t>복지의 극대화</a:t>
            </a:r>
            <a:r>
              <a:rPr lang="en-US" altLang="ko-KR" dirty="0"/>
              <a:t>), </a:t>
            </a:r>
            <a:r>
              <a:rPr lang="ko-KR" altLang="en-US" dirty="0"/>
              <a:t>또 가장 아픈 사람에게 줄 수 있는데</a:t>
            </a:r>
            <a:r>
              <a:rPr lang="en-US" altLang="ko-KR" dirty="0"/>
              <a:t>, </a:t>
            </a:r>
            <a:r>
              <a:rPr lang="ko-KR" altLang="en-US" dirty="0"/>
              <a:t>그 이유는 그가 가장 필요한 사람이기 때문이야</a:t>
            </a:r>
            <a:r>
              <a:rPr lang="en-US" altLang="ko-KR" dirty="0"/>
              <a:t>(</a:t>
            </a:r>
            <a:r>
              <a:rPr lang="ko-KR" altLang="en-US" dirty="0"/>
              <a:t>의학적 필요</a:t>
            </a:r>
            <a:r>
              <a:rPr lang="en-US" altLang="ko-KR" dirty="0"/>
              <a:t>), </a:t>
            </a:r>
            <a:r>
              <a:rPr lang="ko-KR" altLang="en-US" dirty="0"/>
              <a:t>또 가장 친절한 사람에게 줄 수 있는데</a:t>
            </a:r>
            <a:r>
              <a:rPr lang="en-US" altLang="ko-KR" dirty="0"/>
              <a:t>, </a:t>
            </a:r>
            <a:r>
              <a:rPr lang="ko-KR" altLang="en-US" dirty="0"/>
              <a:t>그 이유는 그가 친절한 사람이기 때문이야</a:t>
            </a:r>
            <a:r>
              <a:rPr lang="en-US" altLang="ko-KR" dirty="0"/>
              <a:t>(</a:t>
            </a:r>
            <a:r>
              <a:rPr lang="ko-KR" altLang="en-US" dirty="0"/>
              <a:t>도덕적 공과</a:t>
            </a:r>
            <a:r>
              <a:rPr lang="en-US" altLang="ko-KR" dirty="0"/>
              <a:t>). </a:t>
            </a:r>
            <a:r>
              <a:rPr lang="ko-KR" altLang="en-US" dirty="0"/>
              <a:t>하지만 아빠가 가장 좋아하는 사람에게 주어서는 안 돼</a:t>
            </a:r>
            <a:r>
              <a:rPr lang="en-US" altLang="ko-KR" dirty="0"/>
              <a:t>. </a:t>
            </a:r>
            <a:r>
              <a:rPr lang="ko-KR" altLang="en-US" dirty="0"/>
              <a:t>왜냐하면 그것은 공정하지 못하기 때문이야</a:t>
            </a:r>
            <a:r>
              <a:rPr lang="en-US" altLang="ko-KR" dirty="0"/>
              <a:t>. </a:t>
            </a:r>
            <a:r>
              <a:rPr lang="ko-KR" altLang="en-US" dirty="0"/>
              <a:t>추첨을 통해서 기계를 주어서도 안 돼</a:t>
            </a:r>
            <a:r>
              <a:rPr lang="en-US" altLang="ko-KR" dirty="0"/>
              <a:t>. </a:t>
            </a:r>
            <a:r>
              <a:rPr lang="ko-KR" altLang="en-US" dirty="0"/>
              <a:t>왜냐하면 가장 필요로 하거나 가장 젊거나 가장 친절한 </a:t>
            </a:r>
            <a:r>
              <a:rPr lang="ko-KR" altLang="en-US" dirty="0" err="1"/>
              <a:t>살마이</a:t>
            </a:r>
            <a:r>
              <a:rPr lang="ko-KR" altLang="en-US" dirty="0"/>
              <a:t> 받지 못할 수도 있으니까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아빠 </a:t>
            </a:r>
            <a:r>
              <a:rPr lang="en-US" altLang="ko-KR" dirty="0"/>
              <a:t>: </a:t>
            </a:r>
            <a:r>
              <a:rPr lang="ko-KR" altLang="en-US" dirty="0"/>
              <a:t>그럼</a:t>
            </a:r>
            <a:r>
              <a:rPr lang="en-US" altLang="ko-KR" dirty="0"/>
              <a:t>, </a:t>
            </a:r>
            <a:r>
              <a:rPr lang="ko-KR" altLang="en-US" dirty="0" err="1"/>
              <a:t>여오아과</a:t>
            </a:r>
            <a:r>
              <a:rPr lang="ko-KR" altLang="en-US" dirty="0"/>
              <a:t> 가난한 사람이 있다면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딸 </a:t>
            </a:r>
            <a:r>
              <a:rPr lang="en-US" altLang="ko-KR" dirty="0"/>
              <a:t>: </a:t>
            </a:r>
            <a:r>
              <a:rPr lang="ko-KR" altLang="en-US" dirty="0"/>
              <a:t>여왕은 안 돼</a:t>
            </a:r>
            <a:r>
              <a:rPr lang="en-US" altLang="ko-KR" dirty="0"/>
              <a:t>. </a:t>
            </a:r>
            <a:r>
              <a:rPr lang="ko-KR" altLang="en-US" dirty="0"/>
              <a:t>이미 많은 것을 갖고 있지만</a:t>
            </a:r>
            <a:r>
              <a:rPr lang="en-US" altLang="ko-KR" dirty="0"/>
              <a:t>, </a:t>
            </a:r>
            <a:r>
              <a:rPr lang="ko-KR" altLang="en-US" dirty="0"/>
              <a:t>가난한 사람은 그렇지 않기 때문이야</a:t>
            </a:r>
            <a:r>
              <a:rPr lang="en-US" altLang="ko-KR" dirty="0"/>
              <a:t>. </a:t>
            </a:r>
            <a:r>
              <a:rPr lang="ko-KR" altLang="en-US" dirty="0"/>
              <a:t>그래서 내가 가장 좋아하는 선택은 가장 아픈 사람에게 주어야 한다는 거야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335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0471D-4BD4-41C4-9F46-A53E6D3D1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뇌사</a:t>
            </a:r>
            <a:r>
              <a:rPr lang="en-US" altLang="ko-KR" dirty="0"/>
              <a:t>, </a:t>
            </a:r>
            <a:r>
              <a:rPr lang="ko-KR" altLang="en-US" dirty="0"/>
              <a:t>장기이식과 윤리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46B90-F3E7-49AA-AF66-0FC11EDF1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지금 여기 윤리적 문제 </a:t>
            </a:r>
            <a:r>
              <a:rPr lang="en-US" altLang="ko-KR" dirty="0"/>
              <a:t>100p</a:t>
            </a:r>
          </a:p>
          <a:p>
            <a:r>
              <a:rPr lang="en-US" altLang="ko-KR" dirty="0"/>
              <a:t>1968</a:t>
            </a:r>
            <a:r>
              <a:rPr lang="ko-KR" altLang="en-US" dirty="0"/>
              <a:t>년 </a:t>
            </a:r>
            <a:r>
              <a:rPr lang="en-US" altLang="ko-KR" dirty="0"/>
              <a:t>5</a:t>
            </a:r>
            <a:r>
              <a:rPr lang="ko-KR" altLang="en-US" dirty="0"/>
              <a:t>월 흑인 노동자 </a:t>
            </a:r>
            <a:r>
              <a:rPr lang="ko-KR" altLang="en-US" dirty="0" err="1"/>
              <a:t>부르스</a:t>
            </a:r>
            <a:r>
              <a:rPr lang="ko-KR" altLang="en-US" dirty="0"/>
              <a:t> </a:t>
            </a:r>
            <a:r>
              <a:rPr lang="ko-KR" altLang="en-US" dirty="0" err="1"/>
              <a:t>터커는</a:t>
            </a:r>
            <a:r>
              <a:rPr lang="ko-KR" altLang="en-US" dirty="0"/>
              <a:t> 공사장에서 추락해 두개골 골절 등 머리에 심각한 중상을 입고 병원으로 옮겨진 다음 수술을 받았다</a:t>
            </a:r>
            <a:r>
              <a:rPr lang="en-US" altLang="ko-KR" dirty="0"/>
              <a:t>. </a:t>
            </a:r>
            <a:r>
              <a:rPr lang="ko-KR" altLang="en-US" dirty="0" err="1"/>
              <a:t>터커는</a:t>
            </a:r>
            <a:r>
              <a:rPr lang="ko-KR" altLang="en-US" dirty="0"/>
              <a:t> 뇌수술 후 호흡 곤란을 막기 위해 관련 수술을 추가로 받았지만</a:t>
            </a:r>
            <a:r>
              <a:rPr lang="en-US" altLang="ko-KR" dirty="0"/>
              <a:t>, </a:t>
            </a:r>
            <a:r>
              <a:rPr lang="ko-KR" altLang="en-US" dirty="0"/>
              <a:t>인공호흡기에 의존해야 겨우 생명을 유지할 수 있었다</a:t>
            </a:r>
            <a:r>
              <a:rPr lang="en-US" altLang="ko-KR" dirty="0"/>
              <a:t>. </a:t>
            </a:r>
            <a:r>
              <a:rPr lang="ko-KR" altLang="en-US" dirty="0"/>
              <a:t>담당의사는 </a:t>
            </a:r>
            <a:r>
              <a:rPr lang="ko-KR" altLang="en-US" dirty="0" err="1"/>
              <a:t>터커가</a:t>
            </a:r>
            <a:r>
              <a:rPr lang="ko-KR" altLang="en-US" dirty="0"/>
              <a:t> 소생 가능성이 전혀 없으며</a:t>
            </a:r>
            <a:r>
              <a:rPr lang="en-US" altLang="ko-KR" dirty="0"/>
              <a:t>, </a:t>
            </a:r>
            <a:r>
              <a:rPr lang="ko-KR" altLang="en-US" dirty="0"/>
              <a:t>죽음에 이르고 있다고 진단했다</a:t>
            </a:r>
            <a:r>
              <a:rPr lang="en-US" altLang="ko-KR" dirty="0"/>
              <a:t>. </a:t>
            </a:r>
            <a:r>
              <a:rPr lang="ko-KR" altLang="en-US" dirty="0" err="1"/>
              <a:t>터커는</a:t>
            </a:r>
            <a:r>
              <a:rPr lang="ko-KR" altLang="en-US" dirty="0"/>
              <a:t> 뇌파 검사 결과 뇌 기능을 완전히 상실한 </a:t>
            </a:r>
            <a:r>
              <a:rPr lang="en-US" altLang="ko-KR" dirty="0"/>
              <a:t>‘</a:t>
            </a:r>
            <a:r>
              <a:rPr lang="ko-KR" altLang="en-US" dirty="0"/>
              <a:t>뇌사</a:t>
            </a:r>
            <a:r>
              <a:rPr lang="en-US" altLang="ko-KR" dirty="0"/>
              <a:t>’</a:t>
            </a:r>
            <a:r>
              <a:rPr lang="ko-KR" altLang="en-US" dirty="0"/>
              <a:t>판정을 받았다</a:t>
            </a:r>
            <a:r>
              <a:rPr lang="en-US" altLang="ko-KR" dirty="0"/>
              <a:t>. </a:t>
            </a:r>
            <a:r>
              <a:rPr lang="ko-KR" altLang="en-US" dirty="0"/>
              <a:t>그런데 당시 병원에는 심장이식 수술을 기다리고 있는 </a:t>
            </a:r>
            <a:r>
              <a:rPr lang="ko-KR" altLang="en-US" dirty="0" err="1"/>
              <a:t>크렐이라는</a:t>
            </a:r>
            <a:r>
              <a:rPr lang="ko-KR" altLang="en-US" dirty="0"/>
              <a:t> 환자가 있었다</a:t>
            </a:r>
            <a:r>
              <a:rPr lang="en-US" altLang="ko-KR" dirty="0"/>
              <a:t>. </a:t>
            </a:r>
            <a:r>
              <a:rPr lang="ko-KR" altLang="en-US" dirty="0" err="1"/>
              <a:t>터커는</a:t>
            </a:r>
            <a:r>
              <a:rPr lang="ko-KR" altLang="en-US" dirty="0"/>
              <a:t> 수술실로 옮겨졌고</a:t>
            </a:r>
            <a:r>
              <a:rPr lang="en-US" altLang="ko-KR" dirty="0"/>
              <a:t>, </a:t>
            </a:r>
            <a:r>
              <a:rPr lang="ko-KR" altLang="en-US" dirty="0"/>
              <a:t>심장과 양쪽 콩팥을 제거하는 수술을 받았다</a:t>
            </a:r>
            <a:r>
              <a:rPr lang="en-US" altLang="ko-KR" dirty="0"/>
              <a:t>. </a:t>
            </a:r>
            <a:r>
              <a:rPr lang="ko-KR" altLang="en-US" dirty="0"/>
              <a:t>인공호흡기를 제거한 </a:t>
            </a:r>
            <a:r>
              <a:rPr lang="en-US" altLang="ko-KR" dirty="0"/>
              <a:t>5</a:t>
            </a:r>
            <a:r>
              <a:rPr lang="ko-KR" altLang="en-US" dirty="0"/>
              <a:t>분 후 그에게 죽음이 선고되었고 심장은 </a:t>
            </a:r>
            <a:r>
              <a:rPr lang="ko-KR" altLang="en-US" dirty="0" err="1"/>
              <a:t>크렐에게</a:t>
            </a:r>
            <a:r>
              <a:rPr lang="ko-KR" altLang="en-US" dirty="0"/>
              <a:t> 이식되었다</a:t>
            </a:r>
            <a:r>
              <a:rPr lang="en-US" altLang="ko-KR" dirty="0"/>
              <a:t>. </a:t>
            </a:r>
            <a:r>
              <a:rPr lang="ko-KR" altLang="en-US" dirty="0"/>
              <a:t>뒤늦게 사실을 안 </a:t>
            </a:r>
            <a:r>
              <a:rPr lang="ko-KR" altLang="en-US" dirty="0" err="1"/>
              <a:t>터커의</a:t>
            </a:r>
            <a:r>
              <a:rPr lang="ko-KR" altLang="en-US" dirty="0"/>
              <a:t> 동생은 담당 의사를 상대로 소송을 냈지만 버지니아 법원은 </a:t>
            </a:r>
            <a:r>
              <a:rPr lang="en-US" altLang="ko-KR" dirty="0"/>
              <a:t>‘</a:t>
            </a:r>
            <a:r>
              <a:rPr lang="ko-KR" altLang="en-US" dirty="0"/>
              <a:t>뇌사와 죽음을 동일시</a:t>
            </a:r>
            <a:r>
              <a:rPr lang="en-US" altLang="ko-KR" dirty="0"/>
              <a:t>‘</a:t>
            </a:r>
            <a:r>
              <a:rPr lang="ko-KR" altLang="en-US" dirty="0"/>
              <a:t>하여 의사에게 유리한 판결을 내렸다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031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3904E5-A236-4E03-9ECB-412104283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드라마 </a:t>
            </a:r>
            <a:r>
              <a:rPr lang="en-US" altLang="ko-KR" dirty="0"/>
              <a:t>&lt;</a:t>
            </a:r>
            <a:r>
              <a:rPr lang="ko-KR" altLang="en-US" dirty="0"/>
              <a:t>낭만닥터 </a:t>
            </a:r>
            <a:r>
              <a:rPr lang="ko-KR" altLang="en-US" dirty="0" err="1"/>
              <a:t>김사부</a:t>
            </a:r>
            <a:r>
              <a:rPr lang="en-US" altLang="ko-KR" dirty="0"/>
              <a:t>&gt;</a:t>
            </a:r>
            <a:r>
              <a:rPr lang="ko-KR" altLang="en-US" dirty="0"/>
              <a:t>중에서 </a:t>
            </a:r>
          </a:p>
        </p:txBody>
      </p:sp>
      <p:pic>
        <p:nvPicPr>
          <p:cNvPr id="4" name="온라인 미디어 3" title="[￬ﾊﾤ￭ﾎﾘ￬ﾅﾜ] ￢ﾀﾘ￫ﾈﾄ￪ﾵﾰ￪ﾰﾀ￬ﾗﾐ￪ﾲﾌ￫ﾊﾔ ￬ﾊﾬ￭ﾔﾔￂﾷ￫ﾈﾄ￪ﾵﾰ￪ﾰﾀ￬ﾗﾐ￪ﾲﾌ￫ﾊﾔ ￭ﾝﾬ￫ﾧﾝ￢ﾀﾙ ￫ﾇﾌ￬ﾂﾬ ￭ﾌﾐ￬ﾠﾕ ￭ﾙﾘ￬ﾞﾐ￬ﾝﾘ ￬ﾞﾥ￪ﾸﾰ ￬ﾝﾴ￬ﾋﾝ  @￣ﾅﾣ￫ﾂﾭ￫ﾧﾌ￫ﾋﾥ￭ﾄﾰ ￪ﾹﾀ￬ﾂﾬ￫ﾶﾀ2(Dr. Romantic)￣ﾅﾣSBS DRAMA">
            <a:hlinkClick r:id="" action="ppaction://media"/>
            <a:extLst>
              <a:ext uri="{FF2B5EF4-FFF2-40B4-BE49-F238E27FC236}">
                <a16:creationId xmlns:a16="http://schemas.microsoft.com/office/drawing/2014/main" id="{EB50D8EE-CAF0-409B-BFBA-72EF3CA8572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741989" y="1948922"/>
            <a:ext cx="8646289" cy="486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99427-2558-400E-82A0-3244EAB07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아직도 장기기증 시스템이 정착되어 있지 않은 문제점</a:t>
            </a:r>
          </a:p>
        </p:txBody>
      </p:sp>
      <p:pic>
        <p:nvPicPr>
          <p:cNvPr id="4" name="온라인 미디어 3" title="&quot;￬ﾝﾴ ￪ﾼﾴ ￫ﾳﾴ￬ﾞﾐ￪ﾳﾠ ￬ﾕﾄ￫ﾓﾤ ￬ﾋﾜ￬ﾋﾠ￬ﾝﾄ&quot;￢ﾀﾦ￭ﾛﾄ￭ﾚﾌ￫ﾧﾌ ￫ﾂﾨ￪ﾸﾴ ￬ﾞﾥ￪ﾸﾰ￪ﾸﾰ￬ﾦﾝ / SBS">
            <a:hlinkClick r:id="" action="ppaction://media"/>
            <a:extLst>
              <a:ext uri="{FF2B5EF4-FFF2-40B4-BE49-F238E27FC236}">
                <a16:creationId xmlns:a16="http://schemas.microsoft.com/office/drawing/2014/main" id="{33200BDB-E4CE-488E-8859-3BCE00DCD24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38759" y="1846301"/>
            <a:ext cx="8681013" cy="488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5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63FE7B-0D72-471E-80D8-31677B709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심폐사</a:t>
            </a:r>
            <a:r>
              <a:rPr lang="en-US" altLang="ko-KR" dirty="0"/>
              <a:t>vs.</a:t>
            </a:r>
            <a:r>
              <a:rPr lang="ko-KR" altLang="en-US" dirty="0"/>
              <a:t>뇌사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ED31EE-426C-40C1-B8D8-706FF9AF0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 사건은 뇌사와 장기 이식 문제에 대해 윤리적</a:t>
            </a:r>
            <a:r>
              <a:rPr lang="en-US" altLang="ko-KR" dirty="0"/>
              <a:t>, </a:t>
            </a:r>
            <a:r>
              <a:rPr lang="ko-KR" altLang="en-US" dirty="0"/>
              <a:t>사회적 관심과 논쟁을 불러일으켰다</a:t>
            </a:r>
            <a:r>
              <a:rPr lang="en-US" altLang="ko-KR" dirty="0"/>
              <a:t>. </a:t>
            </a:r>
            <a:r>
              <a:rPr lang="ko-KR" altLang="en-US" dirty="0"/>
              <a:t>왜냐하면 전통적으로 죽음의 시점과 기준으로 삼아왔던 </a:t>
            </a:r>
            <a:r>
              <a:rPr lang="en-US" altLang="ko-KR" dirty="0"/>
              <a:t>‘</a:t>
            </a:r>
            <a:r>
              <a:rPr lang="ko-KR" altLang="en-US" dirty="0" err="1"/>
              <a:t>심폐사</a:t>
            </a:r>
            <a:r>
              <a:rPr lang="en-US" altLang="ko-KR" dirty="0"/>
              <a:t>’ </a:t>
            </a:r>
            <a:r>
              <a:rPr lang="ko-KR" altLang="en-US" dirty="0"/>
              <a:t>대신 </a:t>
            </a:r>
            <a:r>
              <a:rPr lang="en-US" altLang="ko-KR" dirty="0"/>
              <a:t>‘</a:t>
            </a:r>
            <a:r>
              <a:rPr lang="ko-KR" altLang="en-US" dirty="0"/>
              <a:t>뇌사</a:t>
            </a:r>
            <a:r>
              <a:rPr lang="en-US" altLang="ko-KR" dirty="0"/>
              <a:t>’</a:t>
            </a:r>
            <a:r>
              <a:rPr lang="ko-KR" altLang="en-US" dirty="0"/>
              <a:t>를 죽음의 판단 기준으로 적용하고</a:t>
            </a:r>
            <a:r>
              <a:rPr lang="en-US" altLang="ko-KR" dirty="0"/>
              <a:t>, </a:t>
            </a:r>
            <a:r>
              <a:rPr lang="ko-KR" altLang="en-US" dirty="0"/>
              <a:t>신체의 일부인 장기를 환자인 당사자의 동의 없이 의사가 임의로 적출했기 때문이다</a:t>
            </a:r>
            <a:r>
              <a:rPr lang="en-US" altLang="ko-KR" dirty="0"/>
              <a:t>. </a:t>
            </a:r>
            <a:r>
              <a:rPr lang="ko-KR" altLang="en-US" dirty="0"/>
              <a:t>사실</a:t>
            </a:r>
            <a:r>
              <a:rPr lang="en-US" altLang="ko-KR" dirty="0"/>
              <a:t>, </a:t>
            </a:r>
            <a:r>
              <a:rPr lang="ko-KR" altLang="en-US" dirty="0"/>
              <a:t>＂죽음이란 죽어가는 과정 중의 어느 한 시점에서 일어난다</a:t>
            </a:r>
            <a:r>
              <a:rPr lang="en-US" altLang="ko-KR" dirty="0"/>
              <a:t>.</a:t>
            </a:r>
            <a:r>
              <a:rPr lang="ko-KR" altLang="en-US" dirty="0"/>
              <a:t>＂이에 따라 </a:t>
            </a:r>
            <a:r>
              <a:rPr lang="en-US" altLang="ko-KR" dirty="0"/>
              <a:t>‘</a:t>
            </a:r>
            <a:r>
              <a:rPr lang="ko-KR" altLang="en-US" dirty="0"/>
              <a:t>어느 한 시점</a:t>
            </a:r>
            <a:r>
              <a:rPr lang="en-US" altLang="ko-KR" dirty="0"/>
              <a:t>’</a:t>
            </a:r>
            <a:r>
              <a:rPr lang="ko-KR" altLang="en-US" dirty="0"/>
              <a:t>을 죽음의 기준으로 </a:t>
            </a:r>
            <a:r>
              <a:rPr lang="ko-KR" altLang="en-US" dirty="0" err="1"/>
              <a:t>삼느냐에</a:t>
            </a:r>
            <a:r>
              <a:rPr lang="ko-KR" altLang="en-US" dirty="0"/>
              <a:t> 따라 뇌사와 </a:t>
            </a:r>
            <a:r>
              <a:rPr lang="ko-KR" altLang="en-US" dirty="0" err="1"/>
              <a:t>심페사로</a:t>
            </a:r>
            <a:r>
              <a:rPr lang="ko-KR" altLang="en-US" dirty="0"/>
              <a:t> 나누어 이야기하는데</a:t>
            </a:r>
            <a:r>
              <a:rPr lang="en-US" altLang="ko-KR" dirty="0"/>
              <a:t>, </a:t>
            </a:r>
            <a:r>
              <a:rPr lang="ko-KR" altLang="en-US" dirty="0"/>
              <a:t>일반적으로 뇌사는 뇌</a:t>
            </a:r>
            <a:r>
              <a:rPr lang="en-US" altLang="ko-KR" dirty="0"/>
              <a:t>(</a:t>
            </a:r>
            <a:r>
              <a:rPr lang="ko-KR" altLang="en-US" dirty="0"/>
              <a:t>대뇌</a:t>
            </a:r>
            <a:r>
              <a:rPr lang="en-US" altLang="ko-KR" dirty="0"/>
              <a:t>, </a:t>
            </a:r>
            <a:r>
              <a:rPr lang="ko-KR" altLang="en-US" dirty="0"/>
              <a:t>소뇌</a:t>
            </a:r>
            <a:r>
              <a:rPr lang="en-US" altLang="ko-KR" dirty="0"/>
              <a:t>, </a:t>
            </a:r>
            <a:r>
              <a:rPr lang="ko-KR" altLang="en-US" dirty="0"/>
              <a:t>뇌간</a:t>
            </a:r>
            <a:r>
              <a:rPr lang="en-US" altLang="ko-KR" dirty="0"/>
              <a:t>)</a:t>
            </a:r>
            <a:r>
              <a:rPr lang="ko-KR" altLang="en-US" dirty="0"/>
              <a:t>의 기능이 돌이킬 수 없이</a:t>
            </a:r>
            <a:r>
              <a:rPr lang="en-US" altLang="ko-KR" dirty="0"/>
              <a:t>(</a:t>
            </a:r>
            <a:r>
              <a:rPr lang="ko-KR" altLang="en-US" dirty="0"/>
              <a:t>불가역적으로</a:t>
            </a:r>
            <a:r>
              <a:rPr lang="en-US" altLang="ko-KR" dirty="0"/>
              <a:t>)</a:t>
            </a:r>
            <a:r>
              <a:rPr lang="ko-KR" altLang="en-US" dirty="0"/>
              <a:t>완전히 정지된 상태를</a:t>
            </a:r>
            <a:r>
              <a:rPr lang="en-US" altLang="ko-KR" dirty="0"/>
              <a:t>, </a:t>
            </a:r>
            <a:r>
              <a:rPr lang="ko-KR" altLang="en-US" dirty="0"/>
              <a:t>심폐사는 심장이나 폐의 기능이 불가역적으로 완전히 정지된 상태를 죽음이 기준으로 삼는다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872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8D6E4A-0D3B-448A-896F-253F0DBCB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전통적인 죽음의 기준 변화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뇌사의 인정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E77C7B-4A1C-477A-B95D-34BF0DAA1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심폐사가 전통적인 죽음의 기준이었다면</a:t>
            </a:r>
            <a:r>
              <a:rPr lang="en-US" altLang="ko-KR" dirty="0"/>
              <a:t>, </a:t>
            </a:r>
            <a:r>
              <a:rPr lang="ko-KR" altLang="en-US" dirty="0"/>
              <a:t>뇌사는 의학기술의 발달과 함께 새롭게 제시되고 있는 죽음의 기준이다</a:t>
            </a:r>
            <a:r>
              <a:rPr lang="en-US" altLang="ko-KR" dirty="0"/>
              <a:t>. </a:t>
            </a:r>
            <a:r>
              <a:rPr lang="ko-KR" altLang="en-US" dirty="0"/>
              <a:t>특히 뇌사는 살아 있는 사람</a:t>
            </a:r>
            <a:r>
              <a:rPr lang="en-US" altLang="ko-KR" dirty="0"/>
              <a:t>(</a:t>
            </a:r>
            <a:r>
              <a:rPr lang="ko-KR" altLang="en-US" dirty="0"/>
              <a:t>신장</a:t>
            </a:r>
            <a:r>
              <a:rPr lang="en-US" altLang="ko-KR" dirty="0"/>
              <a:t>, </a:t>
            </a:r>
            <a:r>
              <a:rPr lang="ko-KR" altLang="en-US" dirty="0"/>
              <a:t>골수</a:t>
            </a:r>
            <a:r>
              <a:rPr lang="en-US" altLang="ko-KR" dirty="0"/>
              <a:t>)</a:t>
            </a:r>
            <a:r>
              <a:rPr lang="ko-KR" altLang="en-US" dirty="0"/>
              <a:t>이나 시체</a:t>
            </a:r>
            <a:r>
              <a:rPr lang="en-US" altLang="ko-KR" dirty="0"/>
              <a:t>(</a:t>
            </a:r>
            <a:r>
              <a:rPr lang="ko-KR" altLang="en-US" dirty="0"/>
              <a:t>뼈</a:t>
            </a:r>
            <a:r>
              <a:rPr lang="en-US" altLang="ko-KR" dirty="0"/>
              <a:t>, </a:t>
            </a:r>
            <a:r>
              <a:rPr lang="ko-KR" altLang="en-US" dirty="0"/>
              <a:t>혈관</a:t>
            </a:r>
            <a:r>
              <a:rPr lang="en-US" altLang="ko-KR" dirty="0"/>
              <a:t>, </a:t>
            </a:r>
            <a:r>
              <a:rPr lang="ko-KR" altLang="en-US" dirty="0"/>
              <a:t>각막</a:t>
            </a:r>
            <a:r>
              <a:rPr lang="en-US" altLang="ko-KR" dirty="0"/>
              <a:t>)</a:t>
            </a:r>
            <a:r>
              <a:rPr lang="ko-KR" altLang="en-US" dirty="0"/>
              <a:t>의 경우와 달리 심장</a:t>
            </a:r>
            <a:r>
              <a:rPr lang="en-US" altLang="ko-KR" dirty="0"/>
              <a:t>, </a:t>
            </a:r>
            <a:r>
              <a:rPr lang="ko-KR" altLang="en-US" dirty="0"/>
              <a:t>간</a:t>
            </a:r>
            <a:r>
              <a:rPr lang="en-US" altLang="ko-KR" dirty="0"/>
              <a:t>, </a:t>
            </a:r>
            <a:r>
              <a:rPr lang="ko-KR" altLang="en-US" dirty="0"/>
              <a:t>폐</a:t>
            </a:r>
            <a:r>
              <a:rPr lang="en-US" altLang="ko-KR" dirty="0"/>
              <a:t>, </a:t>
            </a:r>
            <a:r>
              <a:rPr lang="ko-KR" altLang="en-US" dirty="0"/>
              <a:t>췌장처럼 중요한 장기를 적출하여 필요로 하는 사람에게 이식할 수 있는 유일한 방법이기 때문에 실용적 이익의 관점에서 적극적으로 주장되고 있다</a:t>
            </a:r>
            <a:r>
              <a:rPr lang="en-US" altLang="ko-KR" dirty="0"/>
              <a:t>. </a:t>
            </a:r>
            <a:r>
              <a:rPr lang="ko-KR" altLang="en-US" dirty="0"/>
              <a:t>물론 이런 논리를 정당화하는 배후에는 생명 연장을 위한 비용이 많이 들기 때문에 환자 가족의 경제적 부담을 줄이기 위한 현실적인 선택이라는 주장도 나온다</a:t>
            </a:r>
            <a:r>
              <a:rPr lang="en-US" altLang="ko-KR" dirty="0"/>
              <a:t>. </a:t>
            </a:r>
            <a:r>
              <a:rPr lang="ko-KR" altLang="en-US" dirty="0"/>
              <a:t>또 뇌사를 주장하는 사람들은 신체의 각 기관과 장기들이 뇌</a:t>
            </a:r>
            <a:r>
              <a:rPr lang="en-US" altLang="ko-KR" dirty="0"/>
              <a:t>, </a:t>
            </a:r>
            <a:r>
              <a:rPr lang="ko-KR" altLang="en-US" dirty="0"/>
              <a:t>즉 중앙으로부터 조정되지 못하여 더 이상 </a:t>
            </a:r>
            <a:r>
              <a:rPr lang="ko-KR" altLang="en-US" dirty="0" err="1"/>
              <a:t>전체로서의</a:t>
            </a:r>
            <a:r>
              <a:rPr lang="ko-KR" altLang="en-US" dirty="0"/>
              <a:t> 통합된 기능을 할 수 없기 때문에</a:t>
            </a:r>
            <a:r>
              <a:rPr lang="en-US" altLang="ko-KR" dirty="0"/>
              <a:t>, </a:t>
            </a:r>
            <a:r>
              <a:rPr lang="ko-KR" altLang="en-US" dirty="0"/>
              <a:t>즉 인격체로서 인간은 이미 존재하지 않기 때문에 실질적인 죽음으로 봐야 한다고 주장한다</a:t>
            </a:r>
            <a:r>
              <a:rPr lang="en-US" altLang="ko-KR" dirty="0"/>
              <a:t>. </a:t>
            </a:r>
            <a:r>
              <a:rPr lang="ko-KR" altLang="en-US" dirty="0"/>
              <a:t>다시 말해</a:t>
            </a:r>
            <a:r>
              <a:rPr lang="en-US" altLang="ko-KR" dirty="0"/>
              <a:t>, </a:t>
            </a:r>
            <a:r>
              <a:rPr lang="ko-KR" altLang="en-US" dirty="0"/>
              <a:t>더 이상 자율성에 기초한 주체적인 판단과 체험</a:t>
            </a:r>
            <a:r>
              <a:rPr lang="en-US" altLang="ko-KR" dirty="0"/>
              <a:t>, </a:t>
            </a:r>
            <a:r>
              <a:rPr lang="ko-KR" altLang="en-US" dirty="0"/>
              <a:t>반응 및 행동을 할 수 없으므로 인격체가 아니라는 것이다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69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3360AE-561A-4FA8-963E-1BCC312A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이성능력만 상실하면 뇌사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C96F6D-7E1A-4D45-9F1F-27CFA698E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667251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하지만 뇌사를 반대하는 사람들은 비록 뇌가 신체의 중요한 일부이기는 하지만</a:t>
            </a:r>
            <a:r>
              <a:rPr lang="en-US" altLang="ko-KR" dirty="0"/>
              <a:t>, </a:t>
            </a:r>
            <a:r>
              <a:rPr lang="ko-KR" altLang="en-US" dirty="0"/>
              <a:t>생물학적인 의미의 개체</a:t>
            </a:r>
            <a:r>
              <a:rPr lang="en-US" altLang="ko-KR" dirty="0"/>
              <a:t>, </a:t>
            </a:r>
            <a:r>
              <a:rPr lang="ko-KR" altLang="en-US" dirty="0"/>
              <a:t>즉 한 개인이란 각각의 요소들이 통합된 조직체로서 신체이기 때문에 신체의 일부분인 </a:t>
            </a:r>
            <a:r>
              <a:rPr lang="ko-KR" altLang="en-US" dirty="0" err="1"/>
              <a:t>뇌만을</a:t>
            </a:r>
            <a:r>
              <a:rPr lang="ko-KR" altLang="en-US" dirty="0"/>
              <a:t> 가지고 죽음의 기준으로 삼아서는 안 된다고 주장한다</a:t>
            </a:r>
            <a:r>
              <a:rPr lang="en-US" altLang="ko-KR" dirty="0"/>
              <a:t>. </a:t>
            </a:r>
            <a:r>
              <a:rPr lang="ko-KR" altLang="en-US" dirty="0"/>
              <a:t>이들에 따르면 뇌사자는 이미 </a:t>
            </a:r>
            <a:r>
              <a:rPr lang="en-US" altLang="ko-KR" dirty="0"/>
              <a:t>‘</a:t>
            </a:r>
            <a:r>
              <a:rPr lang="ko-KR" altLang="en-US" dirty="0"/>
              <a:t>죽은 사람</a:t>
            </a:r>
            <a:r>
              <a:rPr lang="en-US" altLang="ko-KR" dirty="0"/>
              <a:t>’</a:t>
            </a:r>
            <a:r>
              <a:rPr lang="ko-KR" altLang="en-US" dirty="0"/>
              <a:t>이 아니라 지금 </a:t>
            </a:r>
            <a:r>
              <a:rPr lang="en-US" altLang="ko-KR" dirty="0"/>
              <a:t>‘</a:t>
            </a:r>
            <a:r>
              <a:rPr lang="ko-KR" altLang="en-US" dirty="0"/>
              <a:t>죽어가고 있는 사람</a:t>
            </a:r>
            <a:r>
              <a:rPr lang="en-US" altLang="ko-KR" dirty="0"/>
              <a:t>’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따라서 만약에 뇌사를 죽음이 기준으로 받아들이게 되면</a:t>
            </a:r>
            <a:r>
              <a:rPr lang="en-US" altLang="ko-KR" dirty="0"/>
              <a:t>, </a:t>
            </a:r>
            <a:r>
              <a:rPr lang="ko-KR" altLang="en-US" dirty="0"/>
              <a:t>자율성이나 의식 능력은 없지만 아직 살아있는 존재를 생명으로 인정하지 않는 모순된 결과를 받아들여야 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 위의 사례에서 보았던 것처럼</a:t>
            </a:r>
            <a:r>
              <a:rPr lang="en-US" altLang="ko-KR" dirty="0"/>
              <a:t>, </a:t>
            </a:r>
            <a:r>
              <a:rPr lang="ko-KR" altLang="en-US" dirty="0"/>
              <a:t>뇌사와 관련된 논의가 죽음의 새로운 기준이라는 미명 아래 현실적으로 장기 이식을 염두에 둔 경우가 대부분이라는 점도 윤리적 문제를 안고 있다</a:t>
            </a:r>
            <a:r>
              <a:rPr lang="en-US" altLang="ko-KR" dirty="0"/>
              <a:t>. </a:t>
            </a:r>
            <a:r>
              <a:rPr lang="ko-KR" altLang="en-US" dirty="0"/>
              <a:t>특히 뇌간사보다 대뇌사를 주장하는 경우는 더욱 그렇다</a:t>
            </a:r>
            <a:r>
              <a:rPr lang="en-US" altLang="ko-KR" dirty="0"/>
              <a:t>. </a:t>
            </a:r>
            <a:r>
              <a:rPr lang="ko-KR" altLang="en-US" dirty="0"/>
              <a:t>왜냐하면 대뇌사는 인간과 인격체의 기준을 고등 정신과 이성능력</a:t>
            </a:r>
            <a:r>
              <a:rPr lang="en-US" altLang="ko-KR" dirty="0"/>
              <a:t>(</a:t>
            </a:r>
            <a:r>
              <a:rPr lang="ko-KR" altLang="en-US" dirty="0"/>
              <a:t>자기 동일성 또는 자기 정체성</a:t>
            </a:r>
            <a:r>
              <a:rPr lang="en-US" altLang="ko-KR" dirty="0"/>
              <a:t>)</a:t>
            </a:r>
            <a:r>
              <a:rPr lang="ko-KR" altLang="en-US" dirty="0"/>
              <a:t>에만 두어</a:t>
            </a:r>
            <a:r>
              <a:rPr lang="en-US" altLang="ko-KR" dirty="0"/>
              <a:t>, </a:t>
            </a:r>
            <a:r>
              <a:rPr lang="ko-KR" altLang="en-US" dirty="0"/>
              <a:t>호흡과 순환기능을 담당하는 </a:t>
            </a:r>
            <a:r>
              <a:rPr lang="ko-KR" altLang="en-US" dirty="0" err="1"/>
              <a:t>뇌간의</a:t>
            </a:r>
            <a:r>
              <a:rPr lang="ko-KR" altLang="en-US" dirty="0"/>
              <a:t> 기능</a:t>
            </a:r>
            <a:r>
              <a:rPr lang="en-US" altLang="ko-KR" dirty="0"/>
              <a:t>, </a:t>
            </a:r>
            <a:r>
              <a:rPr lang="ko-KR" altLang="en-US" dirty="0"/>
              <a:t>즉 일차적인 생명 유지 기능을 중요하게 고려하지 않기 때문이다</a:t>
            </a:r>
            <a:r>
              <a:rPr lang="en-US" altLang="ko-KR" dirty="0"/>
              <a:t>. </a:t>
            </a:r>
            <a:r>
              <a:rPr lang="ko-KR" altLang="en-US" dirty="0"/>
              <a:t>이것은 마치 자연을 죽은 것 또는 기계와 동일시했던 근대의 기계적 자연관을 기계적 인간관으로 바꾸어 놓은 것으로 </a:t>
            </a:r>
            <a:r>
              <a:rPr lang="ko-KR" altLang="en-US" dirty="0" err="1"/>
              <a:t>비추어진다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949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D1EAF-9D53-4464-BA98-080FB9C3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기계적 자연관이 기계적 인관관으로 대체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92F24-9E0A-483E-80D5-3954513F5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이것은 근대 서구인들이 의식을 결핍한 자연에 대한 인간의 훼손과 지배를 도덕적으로 당연시했던 것처럼 뇌사 또한 의식이 없는 인간 존재를 자연적으로 해석하고</a:t>
            </a:r>
            <a:r>
              <a:rPr lang="en-US" altLang="ko-KR" dirty="0"/>
              <a:t>, </a:t>
            </a:r>
            <a:r>
              <a:rPr lang="ko-KR" altLang="en-US" dirty="0" err="1"/>
              <a:t>이것으로부터</a:t>
            </a:r>
            <a:r>
              <a:rPr lang="ko-KR" altLang="en-US" dirty="0"/>
              <a:t> 의식이 있는 현재 환자의 욕구와 권리를 충족하기 위해 </a:t>
            </a:r>
            <a:r>
              <a:rPr lang="ko-KR" altLang="en-US" dirty="0" err="1"/>
              <a:t>뇌사한</a:t>
            </a:r>
            <a:r>
              <a:rPr lang="ko-KR" altLang="en-US" dirty="0"/>
              <a:t> 당사자의 장기를 적출하려는 의도를 지닌 것으로 보인다</a:t>
            </a:r>
            <a:r>
              <a:rPr lang="en-US" altLang="ko-KR" dirty="0"/>
              <a:t>. </a:t>
            </a:r>
            <a:r>
              <a:rPr lang="ko-KR" altLang="en-US" dirty="0"/>
              <a:t>산 자의 권리를 위해 생명이 있지만 죽어가는 자를 </a:t>
            </a:r>
            <a:r>
              <a:rPr lang="ko-KR" altLang="en-US" dirty="0" err="1"/>
              <a:t>도구화하는</a:t>
            </a:r>
            <a:r>
              <a:rPr lang="ko-KR" altLang="en-US" dirty="0"/>
              <a:t> 것이다</a:t>
            </a:r>
            <a:r>
              <a:rPr lang="en-US" altLang="ko-KR" dirty="0"/>
              <a:t>. </a:t>
            </a:r>
            <a:r>
              <a:rPr lang="ko-KR" altLang="en-US" dirty="0"/>
              <a:t>이것은 </a:t>
            </a:r>
            <a:r>
              <a:rPr lang="en-US" altLang="ko-KR" dirty="0"/>
              <a:t>‘</a:t>
            </a:r>
            <a:r>
              <a:rPr lang="ko-KR" altLang="en-US" dirty="0"/>
              <a:t>산 자</a:t>
            </a:r>
            <a:r>
              <a:rPr lang="en-US" altLang="ko-KR" dirty="0"/>
              <a:t>=</a:t>
            </a:r>
            <a:r>
              <a:rPr lang="ko-KR" altLang="en-US" dirty="0"/>
              <a:t>인간</a:t>
            </a:r>
            <a:r>
              <a:rPr lang="en-US" altLang="ko-KR" dirty="0"/>
              <a:t>’ </a:t>
            </a:r>
            <a:r>
              <a:rPr lang="ko-KR" altLang="en-US" dirty="0"/>
              <a:t>대 </a:t>
            </a:r>
            <a:r>
              <a:rPr lang="en-US" altLang="ko-KR" dirty="0"/>
              <a:t>‘</a:t>
            </a:r>
            <a:r>
              <a:rPr lang="ko-KR" altLang="en-US" dirty="0"/>
              <a:t>죽어가는 자</a:t>
            </a:r>
            <a:r>
              <a:rPr lang="en-US" altLang="ko-KR" dirty="0"/>
              <a:t>=</a:t>
            </a:r>
            <a:r>
              <a:rPr lang="ko-KR" altLang="en-US" dirty="0"/>
              <a:t>자연</a:t>
            </a:r>
            <a:r>
              <a:rPr lang="en-US" altLang="ko-KR" dirty="0"/>
              <a:t>’</a:t>
            </a:r>
            <a:r>
              <a:rPr lang="ko-KR" altLang="en-US" dirty="0"/>
              <a:t>이라는 근대의 이분법적 구도가 의학 기술의 발달과 함께 인간에 대한 도구화로 비추어지고 있다</a:t>
            </a:r>
            <a:r>
              <a:rPr lang="en-US" altLang="ko-KR" dirty="0"/>
              <a:t>. </a:t>
            </a:r>
            <a:r>
              <a:rPr lang="ko-KR" altLang="en-US" dirty="0"/>
              <a:t>이점에서 뇌사자에 대해 장기 이식을 주장하는 것은 인간의 도덕적 타락이자 도덕적 의미에서의 </a:t>
            </a:r>
            <a:r>
              <a:rPr lang="ko-KR" altLang="en-US" dirty="0" err="1"/>
              <a:t>인간다움의</a:t>
            </a:r>
            <a:r>
              <a:rPr lang="ko-KR" altLang="en-US" dirty="0"/>
              <a:t> 상실로 이해할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771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교육 주제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23_TF03462902" id="{37C7465A-0B30-40AD-86A1-107F88771CFA}" vid="{348522F3-EFB3-4DF1-9BDE-0542B61299DB}"/>
    </a:ext>
  </a:extLst>
</a:theme>
</file>

<file path=ppt/theme/theme2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2509</Words>
  <Application>Microsoft Office PowerPoint</Application>
  <PresentationFormat>와이드스크린</PresentationFormat>
  <Paragraphs>59</Paragraphs>
  <Slides>24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Malgun Gothic</vt:lpstr>
      <vt:lpstr>Wingdings</vt:lpstr>
      <vt:lpstr>교육 주제 16x9</vt:lpstr>
      <vt:lpstr>인간과 철학</vt:lpstr>
      <vt:lpstr>11주차 수업 </vt:lpstr>
      <vt:lpstr>2. 뇌사, 장기이식과 윤리</vt:lpstr>
      <vt:lpstr>드라마 &lt;낭만닥터 김사부&gt;중에서 </vt:lpstr>
      <vt:lpstr>아직도 장기기증 시스템이 정착되어 있지 않은 문제점</vt:lpstr>
      <vt:lpstr>심폐사vs.뇌사</vt:lpstr>
      <vt:lpstr>전통적인 죽음의 기준 변화뇌사의 인정</vt:lpstr>
      <vt:lpstr>이성능력만 상실하면 뇌사?</vt:lpstr>
      <vt:lpstr>기계적 자연관이 기계적 인관관으로 대체</vt:lpstr>
      <vt:lpstr>이중 결과의 원리Principle of double effect</vt:lpstr>
      <vt:lpstr>PowerPoint 프레젠테이션</vt:lpstr>
      <vt:lpstr>PowerPoint 프레젠테이션</vt:lpstr>
      <vt:lpstr>PowerPoint 프레젠테이션</vt:lpstr>
      <vt:lpstr>5. 의료 자원의 배분과 정의</vt:lpstr>
      <vt:lpstr>PowerPoint 프레젠테이션</vt:lpstr>
      <vt:lpstr>PowerPoint 프레젠테이션</vt:lpstr>
      <vt:lpstr>PowerPoint 프레젠테이션</vt:lpstr>
      <vt:lpstr>보편화 가능성의 원칙</vt:lpstr>
      <vt:lpstr>아리스토텔레스의 배분적 정의</vt:lpstr>
      <vt:lpstr>평등주의적 입장</vt:lpstr>
      <vt:lpstr>자유주의적 입장</vt:lpstr>
      <vt:lpstr>PowerPoint 프레젠테이션</vt:lpstr>
      <vt:lpstr>히포크라테스 선서</vt:lpstr>
      <vt:lpstr>레난 길론과 딸의 대화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현대사회의 삶과 윤리</dc:title>
  <dc:creator>강지은</dc:creator>
  <cp:lastModifiedBy>강지은</cp:lastModifiedBy>
  <cp:revision>18</cp:revision>
  <dcterms:created xsi:type="dcterms:W3CDTF">2020-05-24T11:55:19Z</dcterms:created>
  <dcterms:modified xsi:type="dcterms:W3CDTF">2024-11-25T08:44:56Z</dcterms:modified>
</cp:coreProperties>
</file>